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8" r:id="rId5"/>
    <p:sldId id="271" r:id="rId6"/>
    <p:sldId id="269" r:id="rId7"/>
    <p:sldId id="268" r:id="rId8"/>
    <p:sldId id="272" r:id="rId9"/>
    <p:sldId id="273" r:id="rId10"/>
    <p:sldId id="275" r:id="rId11"/>
    <p:sldId id="278" r:id="rId12"/>
    <p:sldId id="276" r:id="rId13"/>
    <p:sldId id="277" r:id="rId14"/>
    <p:sldId id="280" r:id="rId15"/>
    <p:sldId id="281" r:id="rId16"/>
    <p:sldId id="279" r:id="rId17"/>
    <p:sldId id="282" r:id="rId18"/>
    <p:sldId id="283" r:id="rId19"/>
    <p:sldId id="260" r:id="rId20"/>
    <p:sldId id="284" r:id="rId21"/>
    <p:sldId id="289" r:id="rId22"/>
    <p:sldId id="285" r:id="rId23"/>
    <p:sldId id="286" r:id="rId24"/>
    <p:sldId id="287" r:id="rId25"/>
    <p:sldId id="264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24"/>
  </p:normalViewPr>
  <p:slideViewPr>
    <p:cSldViewPr>
      <p:cViewPr>
        <p:scale>
          <a:sx n="101" d="100"/>
          <a:sy n="101" d="100"/>
        </p:scale>
        <p:origin x="-408" y="-1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3CDC9-A9A3-2E44-979E-E93862F017F2}" type="datetimeFigureOut">
              <a:rPr lang="en-KR" smtClean="0"/>
              <a:t>2/19/24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33CDD-5BAE-0E42-879B-3EDD541E2AA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621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4027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1266-EE7D-78F8-E7F8-EE5E3C535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72CB-D71B-5EA2-A7FB-4366CBE54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856EF-CAF3-2B07-C066-E6A4EAFDE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401A-E68C-E550-CC74-9483FC1B3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571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C84E4-365F-9220-474F-64BCD54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F75A2-F9CD-4774-19CF-A71D6112E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37361-9538-4D0E-7E37-56C92A86C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E044-BA39-6AB2-FDA8-1CEFAFA8B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798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0EA17-F560-1F69-4C1E-A61981EFB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CDCFF8-3AB3-DA01-3874-FAA27199D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407FF-8CFA-F245-853C-E45BD3E2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9A50-CD2F-1320-46C2-EFDE1FDD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892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62313-B3BE-126D-563D-A3AEF4D95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6CB1E-82D0-AFE5-F8CB-FB419BB66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5AFF9A-8A21-0F58-5654-D98DD07B6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7D158-2950-91C5-3727-A9EAF40B7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501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E21B-6767-0475-5F8C-3F7D399CA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7390A-99D5-885B-2A3D-DE5C27168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0247C-67F3-7940-BD2D-F3ED3698C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42C2C-6D10-1F33-BE34-6EA4F723C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5586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0183-0B49-6244-6E91-B2D26609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383CF-1AC2-8057-A332-BA65A6D02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88325-879F-8EB1-2F12-13C230DCE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BDBF9-0E9D-A41F-B7A8-FCA9CA743E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542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2C701-6F38-619D-23D8-6FEFC91F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11666-4147-2BEE-4508-D32994DD3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48AF9-DCF6-B0FC-C381-3CE15BC5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0B5D-8B56-F747-78A3-918ACD368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453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40898-F0D4-AD16-87D5-86A27376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AE514-E946-8D2F-59DF-9BD94B340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5A14DA-6EB3-56FD-C56B-E62C3C772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7C14-F583-5936-72E6-3D7BC3E5D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7001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5C968-CEED-886F-6D12-70660605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2C3C9-1F14-3AD2-4641-F833B5777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06140-E05E-1CC3-0887-2D2FB542A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3759-B41B-3D13-AE27-2E4006299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2536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B04A8-28DC-A93D-95F2-C15ED13A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C68AE-EA99-C5AB-41E2-EADF1C24C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4443C-1C1B-0423-4E10-956D86615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742FE-E93F-8FD9-8B81-76FCC01EB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690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8514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016E-621E-7A92-E21A-45A26D73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7DADD-04F3-04B4-F4C0-1CBC7CE6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764D4-A352-AE38-E477-17C089A19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39018-FA3D-8B91-5369-5C7BFF15E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9212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2550E-6431-44FF-4D1E-30E31C80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999A6-13C4-A17F-6567-CE42D37F5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FA792-EEC4-0D0E-2332-906173B63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AF36D-2358-FAAC-CFEE-C1873E4B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5795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63953-6033-BC7B-CE6F-0E4BFCED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9A140-F59A-6858-1213-C0533DF93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1EC8F-16B7-1A41-87C7-F85AF676A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CBC7-C408-1376-AF1B-18CADB4B1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318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920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7FAD-48BE-41D9-D21B-7718612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76297-5252-E0F5-9174-F7700930F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5535A-BCB0-E03F-AAB9-5CED0BA82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BCA05-6854-40F1-DCD9-DECF9C918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848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350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4232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DF90-8EF0-EBE1-3CF5-98D86E94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60851-B18E-0605-22AC-8C1A15AC0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AC709-9369-3049-9932-DAC289A64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8AF52-4B2E-BAFB-C4E8-CBF03192E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35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346D-3B7D-26C2-BFAA-E739ADA1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A42E7-891E-F45B-7933-7E6A09873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34C3C-A0C4-CDDE-E311-59EDC046B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7E86-AEC5-2971-690B-AC3541EA5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471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0ED4-0F84-DCB1-A474-F0B53320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ACE85-AEEE-6310-EFF3-453CBBB51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43A29-A8B7-424F-487A-0C74CE06E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F6A0E-DA91-D209-59B9-E4E081A60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3CDD-5BAE-0E42-879B-3EDD541E2AA2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777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hyperlink" Target="https://people.eecs.berkeley.edu/~taesung_park/CycleGAN/datase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hyperlink" Target="https://people.eecs.berkeley.edu/~taesung_park/CycleGAN/datase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806" y="758621"/>
            <a:ext cx="16634101" cy="8915112"/>
            <a:chOff x="825806" y="758621"/>
            <a:chExt cx="16634101" cy="8915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5974" y="3684555"/>
            <a:ext cx="18073767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400" dirty="0">
                <a:solidFill>
                  <a:srgbClr val="595959"/>
                </a:solidFill>
                <a:latin typeface="SB AggroOTF Medium" pitchFamily="34" charset="0"/>
              </a:rPr>
              <a:t>Yosemite_summer2winter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16129" y="9065637"/>
            <a:ext cx="17253456" cy="710953"/>
            <a:chOff x="516129" y="9065637"/>
            <a:chExt cx="17253456" cy="710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065637"/>
              <a:ext cx="17253456" cy="710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095" y="1790899"/>
            <a:ext cx="16190476" cy="7143"/>
            <a:chOff x="1098095" y="1790899"/>
            <a:chExt cx="16190476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095" y="1790899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3002" y="6544201"/>
            <a:ext cx="1918696" cy="1918696"/>
            <a:chOff x="8213002" y="6544201"/>
            <a:chExt cx="1918696" cy="19186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3002" y="6544201"/>
              <a:ext cx="1918696" cy="1918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21934" y="2677314"/>
            <a:ext cx="3740893" cy="601340"/>
            <a:chOff x="7221934" y="2677314"/>
            <a:chExt cx="3740893" cy="6013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1934" y="2677314"/>
              <a:ext cx="3740893" cy="6013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809766" y="2799548"/>
            <a:ext cx="45652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4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CDAL Research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903475" y="9318981"/>
            <a:ext cx="8478764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200" dirty="0">
                <a:solidFill>
                  <a:srgbClr val="EEEEEE"/>
                </a:solidFill>
                <a:latin typeface="Pretendard SemiBold" pitchFamily="34" charset="0"/>
                <a:cs typeface="Pretendard SemiBold" pitchFamily="34" charset="0"/>
              </a:rPr>
              <a:t>www.miricanvas.com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2959778" y="5350550"/>
            <a:ext cx="1236615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595959"/>
                </a:solidFill>
                <a:latin typeface="Pretendard" pitchFamily="34" charset="0"/>
              </a:rPr>
              <a:t>Image Classification, GAN, Diffusion Model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96D92-7951-80B9-05FF-A090E7A5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01D822D-41D7-F567-CDBD-2B52E71CE135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BD6B57E-AC13-95E1-5471-A222346F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E271CFB-7AD5-8443-7BEF-151EAB0E7747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3CE0E08-06DF-CF10-2AE7-AC5A6D0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701CFFC-5AA1-F5D9-0B4B-1BCCB1BB0548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9C7E6ED-EC32-E822-2BE2-7D8B1CA5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7CBAF14-82DB-5C66-0D12-4A42C99FC235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6BC54C20-3A9E-EB99-6435-9B67426C0D9E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30DB5DC6-7894-DA58-F3EF-AF16A6083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35CB0CCB-2345-5FD5-C5F5-CE598696DBC8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86F2A612-40BA-F8CD-BF20-F76A12FAB60A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33F8E87-11D0-FFF8-BF2F-982A641B8F4A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C9D45BD5-F5B0-7A99-B446-C83C263BAA05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</a:t>
            </a:r>
            <a:r>
              <a:rPr lang="en-US" sz="5400" dirty="0" err="1">
                <a:solidFill>
                  <a:srgbClr val="595959"/>
                </a:solidFill>
                <a:latin typeface="SB AggroOTF Medium" pitchFamily="34" charset="0"/>
              </a:rPr>
              <a:t>ResNet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B9EFD-E4CA-0B22-833A-50FFCC7D73FC}"/>
              </a:ext>
            </a:extLst>
          </p:cNvPr>
          <p:cNvSpPr txBox="1"/>
          <p:nvPr/>
        </p:nvSpPr>
        <p:spPr>
          <a:xfrm>
            <a:off x="8686800" y="3534370"/>
            <a:ext cx="9152164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ILSVRC 2015 Winner</a:t>
            </a:r>
            <a:r>
              <a:rPr lang="en-US" b="1" dirty="0">
                <a:latin typeface="Pretendard" pitchFamily="34" charset="0"/>
                <a:cs typeface="Pretendard" pitchFamily="34" charset="0"/>
              </a:rPr>
              <a:t>: </a:t>
            </a:r>
            <a:r>
              <a:rPr lang="en-US" dirty="0">
                <a:latin typeface="Pretendard" pitchFamily="34" charset="0"/>
                <a:cs typeface="Pretendard" pitchFamily="34" charset="0"/>
              </a:rPr>
              <a:t>Residual Bloc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k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이라는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Module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을 깊게 쌓아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152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개의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Layer</a:t>
            </a:r>
            <a:r>
              <a:rPr lang="ko-KR" altLang="en-US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 가짐</a:t>
            </a:r>
            <a:endParaRPr lang="en-US" altLang="ko-KR" dirty="0">
              <a:latin typeface="Pretendard" pitchFamily="34" charset="0"/>
              <a:cs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</a:t>
            </a:r>
            <a:r>
              <a:rPr lang="ko-KR" alt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vs 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VGGNet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:</a:t>
            </a:r>
            <a:r>
              <a:rPr lang="en-US" altLang="ko-KR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dirty="0" err="1">
                <a:latin typeface="Pretendard" pitchFamily="34" charset="0"/>
                <a:cs typeface="Pretendard" pitchFamily="34" charset="0"/>
              </a:rPr>
              <a:t>VGGNet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보다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8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배나 많은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Layer 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개수를 가지지만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lower complexity</a:t>
            </a:r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dirty="0">
                <a:latin typeface="Pretendard" pitchFamily="34" charset="0"/>
              </a:rPr>
              <a:t> </a:t>
            </a:r>
          </a:p>
          <a:p>
            <a:endParaRPr lang="en-US" dirty="0">
              <a:latin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Model Architecture:</a:t>
            </a:r>
            <a:r>
              <a:rPr lang="en-US" dirty="0">
                <a:latin typeface="Pretendard" pitchFamily="34" charset="0"/>
                <a:cs typeface="Pretendard" pitchFamily="34" charset="0"/>
              </a:rPr>
              <a:t> Residual </a:t>
            </a:r>
            <a:r>
              <a:rPr lang="en-US" dirty="0" err="1">
                <a:latin typeface="Pretendard" pitchFamily="34" charset="0"/>
                <a:cs typeface="Pretendard" pitchFamily="34" charset="0"/>
              </a:rPr>
              <a:t>Block으로</a:t>
            </a:r>
            <a:r>
              <a:rPr lang="en-US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dirty="0" err="1">
                <a:latin typeface="Pretendard" pitchFamily="34" charset="0"/>
                <a:cs typeface="Pretendard" pitchFamily="34" charset="0"/>
              </a:rPr>
              <a:t>구성됨</a:t>
            </a:r>
            <a:endParaRPr lang="en-US" dirty="0">
              <a:latin typeface="Pretendard" pitchFamily="34" charset="0"/>
              <a:cs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dirty="0">
                <a:latin typeface="Pretendard" pitchFamily="34" charset="0"/>
              </a:rPr>
              <a:t>Identity </a:t>
            </a:r>
            <a:r>
              <a:rPr lang="en-US" dirty="0" err="1">
                <a:latin typeface="Pretendard" pitchFamily="34" charset="0"/>
              </a:rPr>
              <a:t>Mapping에</a:t>
            </a:r>
            <a:r>
              <a:rPr lang="en-US" dirty="0">
                <a:latin typeface="Pretendard" pitchFamily="34" charset="0"/>
              </a:rPr>
              <a:t> Zero-padding or 1 X 1 </a:t>
            </a:r>
            <a:r>
              <a:rPr lang="en-US" dirty="0" err="1">
                <a:latin typeface="Pretendard" pitchFamily="34" charset="0"/>
              </a:rPr>
              <a:t>Convolution을</a:t>
            </a:r>
            <a:r>
              <a:rPr lang="en-US" dirty="0">
                <a:latin typeface="Pretendard" pitchFamily="34" charset="0"/>
              </a:rPr>
              <a:t> </a:t>
            </a:r>
            <a:r>
              <a:rPr lang="en-US" dirty="0" err="1">
                <a:latin typeface="Pretendard" pitchFamily="34" charset="0"/>
              </a:rPr>
              <a:t>사용해</a:t>
            </a:r>
            <a:r>
              <a:rPr lang="en-US" dirty="0">
                <a:latin typeface="Pretendard" pitchFamily="34" charset="0"/>
              </a:rPr>
              <a:t> </a:t>
            </a:r>
            <a:r>
              <a:rPr lang="en-US" altLang="ko-KR" u="sng" dirty="0">
                <a:latin typeface="Pretendard" pitchFamily="34" charset="0"/>
              </a:rPr>
              <a:t>Channel</a:t>
            </a:r>
            <a:r>
              <a:rPr lang="ko-KR" altLang="en-US" u="sng" dirty="0">
                <a:latin typeface="Pretendard" pitchFamily="34" charset="0"/>
              </a:rPr>
              <a:t>의 개수 증가</a:t>
            </a:r>
            <a:endParaRPr lang="en-US" altLang="ko-KR" u="sng" dirty="0">
              <a:latin typeface="Pretendard" pitchFamily="34" charset="0"/>
            </a:endParaRPr>
          </a:p>
          <a:p>
            <a:endParaRPr lang="en-US" altLang="ko-KR" dirty="0">
              <a:latin typeface="Pretendard" pitchFamily="34" charset="0"/>
            </a:endParaRPr>
          </a:p>
          <a:p>
            <a:endParaRPr lang="en-US" altLang="ko-KR" dirty="0">
              <a:latin typeface="Pretendard" pitchFamily="34" charset="0"/>
            </a:endParaRPr>
          </a:p>
          <a:p>
            <a:endParaRPr lang="en-US" altLang="ko-KR" dirty="0">
              <a:latin typeface="Pretendard" pitchFamily="34" charset="0"/>
            </a:endParaRPr>
          </a:p>
          <a:p>
            <a:r>
              <a:rPr lang="en-US" altLang="ko-KR" u="sng" dirty="0">
                <a:latin typeface="Pretendard" pitchFamily="34" charset="0"/>
              </a:rPr>
              <a:t>Feature Map size</a:t>
            </a:r>
            <a:r>
              <a:rPr lang="ko-KR" altLang="en-US" u="sng" dirty="0" err="1">
                <a:latin typeface="Pretendard" pitchFamily="34" charset="0"/>
              </a:rPr>
              <a:t>를</a:t>
            </a:r>
            <a:r>
              <a:rPr lang="ko-KR" altLang="en-US" u="sng" dirty="0">
                <a:latin typeface="Pretendard" pitchFamily="34" charset="0"/>
              </a:rPr>
              <a:t> 줄이</a:t>
            </a:r>
            <a:r>
              <a:rPr lang="ko-KR" altLang="en-US" dirty="0">
                <a:latin typeface="Pretendard" pitchFamily="34" charset="0"/>
              </a:rPr>
              <a:t>기 위하여 </a:t>
            </a:r>
            <a:r>
              <a:rPr lang="en-US" altLang="ko-KR" dirty="0">
                <a:latin typeface="Pretendard" pitchFamily="34" charset="0"/>
              </a:rPr>
              <a:t>Stride = 2</a:t>
            </a:r>
            <a:r>
              <a:rPr lang="ko-KR" altLang="en-US" dirty="0" err="1">
                <a:latin typeface="Pretendard" pitchFamily="34" charset="0"/>
              </a:rPr>
              <a:t>를</a:t>
            </a:r>
            <a:r>
              <a:rPr lang="ko-KR" altLang="en-US" dirty="0">
                <a:latin typeface="Pretendard" pitchFamily="34" charset="0"/>
              </a:rPr>
              <a:t> 사용</a:t>
            </a:r>
            <a:endParaRPr lang="en-US" altLang="ko-KR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B635AB-335C-7484-5D27-ED73AAD2D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70080"/>
            <a:ext cx="7961066" cy="43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5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06FE3-7916-2FD8-DB7F-ACE8AC22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C0BD0E0A-17B7-9F17-F3DF-D02C5791157E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87B395A3-E2CD-E89E-94F1-691D3D657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5A5BE02A-06BE-F35D-D819-661D14479022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8073259-2B6A-A73D-4A9B-F62623CE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11B75A9-AA2F-BCF0-6A0C-CCB274CA57B8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3AC590D-DB19-3DF5-8686-41D6A62E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ACA2937-8B5A-79CA-C0DC-4579BB844CED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321EA6A8-B552-F8BF-784F-86F71971A082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00264774-0D9F-3F75-591C-FC712E54A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6DC0DF04-4595-5850-31CC-B33BED71AFA2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34AC74DC-A190-2FED-149E-3DACE4E12349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E9B28DE-D70D-1AEE-8AC6-A87346EB9CB7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7CA6445-4C41-3C91-0F52-B0583D81755B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72034C3-3C61-E56C-BBE3-D41C8119B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01059"/>
            <a:ext cx="12118131" cy="5302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20453-24D5-BD5A-A1DD-68224ACE409D}"/>
              </a:ext>
            </a:extLst>
          </p:cNvPr>
          <p:cNvSpPr txBox="1"/>
          <p:nvPr/>
        </p:nvSpPr>
        <p:spPr>
          <a:xfrm>
            <a:off x="1676400" y="3132479"/>
            <a:ext cx="5808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KR" sz="2000" b="1" dirty="0">
                <a:latin typeface="Pretendard" pitchFamily="34" charset="0"/>
                <a:cs typeface="Pretendard" pitchFamily="34" charset="0"/>
              </a:rPr>
              <a:t>CNN – 2 Image Classification Method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7886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AC0D3-0BDA-47B1-CC97-CACD810D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B9F7C91-4793-E528-55B5-03A327EF2D9A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678B997-E12F-B24B-D4A0-F56164C5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4ED8A1C-7B99-A2ED-7DB4-2B0EA8C3C6F1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AE300F6-9A76-21AC-BC9E-6BD6671B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68772DC-7E7B-20F0-C7B8-28AC30AAD224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2959B33-4849-0383-212E-A4FF0F7C8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E8D97E7-3DAC-8E45-F384-8E0B76A23872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ABC08967-F59A-71A9-8DDF-7043F4D33E19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B9F0A940-CD52-5FB4-1B1A-DFE30CD38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55868F92-A71D-0318-BC34-59A12F563C26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FF4262FA-F442-C738-E8A4-880F8280440F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1C1C896-6082-FBB0-73D1-BE47081D4A8B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FB834B26-BEC4-A8D3-7212-A6FD55133B05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5A49D-33BA-11BC-144C-17FC442E9839}"/>
              </a:ext>
            </a:extLst>
          </p:cNvPr>
          <p:cNvSpPr txBox="1"/>
          <p:nvPr/>
        </p:nvSpPr>
        <p:spPr>
          <a:xfrm>
            <a:off x="11429999" y="3070233"/>
            <a:ext cx="580809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Transfer Learning</a:t>
            </a:r>
          </a:p>
          <a:p>
            <a:endParaRPr lang="en-US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1800" dirty="0" err="1">
                <a:latin typeface="Pretendard" pitchFamily="34" charset="0"/>
                <a:cs typeface="Pretendard" pitchFamily="34" charset="0"/>
              </a:rPr>
              <a:t>ImageNet으로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Pre-</a:t>
            </a:r>
            <a:r>
              <a:rPr lang="en-US" sz="1800" dirty="0" err="1">
                <a:latin typeface="Pretendard" pitchFamily="34" charset="0"/>
                <a:cs typeface="Pretendard" pitchFamily="34" charset="0"/>
              </a:rPr>
              <a:t>trained된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800" dirty="0" err="1">
                <a:latin typeface="Pretendard" pitchFamily="34" charset="0"/>
                <a:cs typeface="Pretendard" pitchFamily="34" charset="0"/>
              </a:rPr>
              <a:t>Backbone을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800" dirty="0" err="1">
                <a:latin typeface="Pretendard" pitchFamily="34" charset="0"/>
                <a:cs typeface="Pretendard" pitchFamily="34" charset="0"/>
              </a:rPr>
              <a:t>이용하여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altLang="ko-KR" sz="1800" dirty="0">
                <a:latin typeface="Pretendard" pitchFamily="34" charset="0"/>
                <a:cs typeface="Pretendard" pitchFamily="34" charset="0"/>
              </a:rPr>
              <a:t>feature map</a:t>
            </a:r>
            <a:r>
              <a:rPr lang="ko-KR" alt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e</a:t>
            </a:r>
            <a:r>
              <a:rPr lang="en-US" altLang="ko-KR" sz="1800" dirty="0">
                <a:latin typeface="Pretendard" pitchFamily="34" charset="0"/>
                <a:cs typeface="Pretendard" pitchFamily="34" charset="0"/>
              </a:rPr>
              <a:t>xtract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ion</a:t>
            </a:r>
            <a:endParaRPr lang="en-US" altLang="ko-KR" sz="1800" dirty="0">
              <a:latin typeface="Pretendard" pitchFamily="34" charset="0"/>
              <a:cs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altLang="ko-KR" dirty="0">
                <a:latin typeface="Pretendard" pitchFamily="34" charset="0"/>
              </a:rPr>
              <a:t>4-Category</a:t>
            </a:r>
            <a:r>
              <a:rPr lang="ko-KR" altLang="en-US" dirty="0">
                <a:latin typeface="Pretendard" pitchFamily="34" charset="0"/>
              </a:rPr>
              <a:t>에 따라 </a:t>
            </a:r>
            <a:r>
              <a:rPr lang="en-US" altLang="ko-KR" dirty="0">
                <a:latin typeface="Pretendard" pitchFamily="34" charset="0"/>
              </a:rPr>
              <a:t>fc-layer</a:t>
            </a:r>
            <a:r>
              <a:rPr lang="ko-KR" altLang="en-US" dirty="0">
                <a:latin typeface="Pretendard" pitchFamily="34" charset="0"/>
              </a:rPr>
              <a:t>만 </a:t>
            </a:r>
            <a:r>
              <a:rPr lang="ko-KR" altLang="en-US" dirty="0" err="1">
                <a:latin typeface="Pretendard" pitchFamily="34" charset="0"/>
              </a:rPr>
              <a:t>설계히여</a:t>
            </a:r>
            <a:r>
              <a:rPr lang="ko-KR" altLang="en-US" dirty="0">
                <a:latin typeface="Pretendard" pitchFamily="34" charset="0"/>
              </a:rPr>
              <a:t> </a:t>
            </a:r>
            <a:r>
              <a:rPr lang="en-US" altLang="ko-KR" dirty="0">
                <a:latin typeface="Pretendard" pitchFamily="34" charset="0"/>
              </a:rPr>
              <a:t>fine-tuning</a:t>
            </a:r>
            <a:endParaRPr lang="en-US" dirty="0">
              <a:latin typeface="Pretendard" pitchFamily="34" charset="0"/>
            </a:endParaRPr>
          </a:p>
          <a:p>
            <a:endParaRPr lang="en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6B5F51-B694-7C33-44FA-B05EB2A7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8100"/>
            <a:ext cx="10573629" cy="47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06EA1-854D-7977-9F84-89C8E43C1943}"/>
              </a:ext>
            </a:extLst>
          </p:cNvPr>
          <p:cNvSpPr txBox="1"/>
          <p:nvPr/>
        </p:nvSpPr>
        <p:spPr>
          <a:xfrm>
            <a:off x="11424556" y="5360635"/>
            <a:ext cx="5808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Current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Task의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data size </a:t>
            </a: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pretrained model</a:t>
            </a:r>
            <a:r>
              <a:rPr lang="ko-KR" altLang="en-US" sz="2000" b="1" dirty="0">
                <a:latin typeface="Pretendard" pitchFamily="34" charset="0"/>
                <a:cs typeface="Pretendard" pitchFamily="34" charset="0"/>
              </a:rPr>
              <a:t>과의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dataset or task similarity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1C288-FC18-A150-DE45-1537C09F7360}"/>
              </a:ext>
            </a:extLst>
          </p:cNvPr>
          <p:cNvSpPr txBox="1"/>
          <p:nvPr/>
        </p:nvSpPr>
        <p:spPr>
          <a:xfrm>
            <a:off x="11416052" y="6600489"/>
            <a:ext cx="5943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Fine Tuning Point</a:t>
            </a:r>
          </a:p>
          <a:p>
            <a:endParaRPr lang="en-US" b="1" dirty="0">
              <a:latin typeface="Pretendard" pitchFamily="34" charset="0"/>
              <a:cs typeface="Pretendard" pitchFamily="34" charset="0"/>
            </a:endParaRPr>
          </a:p>
          <a:p>
            <a:r>
              <a:rPr lang="en-KR" dirty="0"/>
              <a:t>- learning_rate를 매우 작게 설정 </a:t>
            </a:r>
            <a:r>
              <a:rPr lang="en-US" altLang="ko-KR" dirty="0"/>
              <a:t>(1/10 </a:t>
            </a:r>
            <a:r>
              <a:rPr lang="ko-KR" altLang="en-US" dirty="0"/>
              <a:t>수준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Stable</a:t>
            </a:r>
            <a:r>
              <a:rPr lang="ko-KR" altLang="en-US" dirty="0"/>
              <a:t>한 </a:t>
            </a:r>
            <a:r>
              <a:rPr lang="en-US" altLang="ko-KR" dirty="0"/>
              <a:t>SGD Optimizer</a:t>
            </a:r>
            <a:r>
              <a:rPr lang="ko-KR" altLang="en-US" dirty="0" err="1"/>
              <a:t>를</a:t>
            </a:r>
            <a:r>
              <a:rPr lang="ko-KR" altLang="en-US" dirty="0"/>
              <a:t> 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Bottleneck Feature</a:t>
            </a:r>
            <a:r>
              <a:rPr lang="ko-KR" altLang="en-US" dirty="0"/>
              <a:t>만 따로 저장하여 </a:t>
            </a:r>
            <a:r>
              <a:rPr lang="en-US" altLang="ko-KR" dirty="0"/>
              <a:t>FC Layer</a:t>
            </a:r>
            <a:r>
              <a:rPr lang="ko-KR" altLang="en-US" dirty="0"/>
              <a:t>만 학습</a:t>
            </a:r>
            <a:endParaRPr lang="en-US" altLang="ko-KR" dirty="0"/>
          </a:p>
          <a:p>
            <a:r>
              <a:rPr lang="en-US" altLang="ko-KR" dirty="0"/>
              <a:t>(Data </a:t>
            </a:r>
            <a:r>
              <a:rPr lang="en-US" altLang="ko-KR" dirty="0" err="1"/>
              <a:t>Augementation</a:t>
            </a:r>
            <a:r>
              <a:rPr lang="ko-KR" altLang="en-US" dirty="0"/>
              <a:t>의 필요 없이 </a:t>
            </a:r>
            <a:r>
              <a:rPr lang="en-US" altLang="ko-KR" dirty="0"/>
              <a:t>Dataset size</a:t>
            </a:r>
            <a:r>
              <a:rPr lang="ko-KR" altLang="en-US" dirty="0"/>
              <a:t>가 큰 경우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872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2EC68-43EA-57E0-8418-5166D892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19E283A-815B-1B96-EBE7-82CC4C3AB59D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0AFB8F33-F7E6-9D01-CC98-3B7D101A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EF7C645C-9A7B-0047-292A-ED7C039B4698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BB4B143-1B50-562D-D396-369C2C9C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9577B7E-E2E8-EC50-D570-23F01D82E192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27B761D-EDA3-A467-242D-FFEA603C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ADF54569-BF22-2914-ACBF-0F7CABB0970E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CBAA8281-9AE8-8FB3-5E70-CA5B545D199E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2EB489C2-8702-A94B-3A7D-43A33D3979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890E518-2542-63CD-8F1E-019430166B8D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0460B5DC-7CA2-E43F-4B0F-833176AE48C6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BBF85DAC-7212-37E5-A4EA-9152D919C1A6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6085C2D-12DB-70C1-8E24-022149211CE2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124C1-CED8-CF06-1BEE-61E860FD7A2C}"/>
              </a:ext>
            </a:extLst>
          </p:cNvPr>
          <p:cNvSpPr txBox="1"/>
          <p:nvPr/>
        </p:nvSpPr>
        <p:spPr>
          <a:xfrm>
            <a:off x="11212350" y="3712339"/>
            <a:ext cx="58080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Last Convolution Layer: unfreeze</a:t>
            </a:r>
            <a:endParaRPr lang="en-US" sz="2000" dirty="0">
              <a:latin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New FC Layer w/ dropout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Optimizer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layer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별로 조정</a:t>
            </a:r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73A1D7B-404E-7BFF-A8C7-8DA9F647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46" y="4853098"/>
            <a:ext cx="8997950" cy="374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34572-1557-B99D-DFAC-F6C80F0B6A8A}"/>
              </a:ext>
            </a:extLst>
          </p:cNvPr>
          <p:cNvSpPr txBox="1"/>
          <p:nvPr/>
        </p:nvSpPr>
        <p:spPr>
          <a:xfrm>
            <a:off x="1371600" y="3120581"/>
            <a:ext cx="58080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Transfer Learning</a:t>
            </a: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Task Data Size ↓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Dataset Similarity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↓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8EEE8-1957-29D5-1040-4B45EF6BE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2830B64-F157-3568-F6BE-327C38671D96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A018469-4FA2-CE32-9A57-57658A3F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E2FFF7C-17AF-7E89-E6C0-2EDE3ABA7045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B9FE841-4BC6-4556-31D5-46EAF9BB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0FFAEEC-1054-0F8E-72A3-2EA013712366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0E8BCFB-A441-7C74-0075-915B7A11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AA8E21D-B6E1-52E3-7644-7272C3073C70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9FF74C29-173E-CD04-9012-D2D88A9BA451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D3D44991-089F-1747-BC6B-026BF22BC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3FA13A76-DCB7-07B4-DC12-BA2514744E1D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BB55EAD8-FA80-CE86-F64E-546995228E98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EFDB1EEA-F0BC-F8C6-C581-37CCCF804EFC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33B4C60-6442-C525-92DE-978084D2A9B2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 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F2545-C6CE-2C8C-2AC8-BC9F9DD82809}"/>
              </a:ext>
            </a:extLst>
          </p:cNvPr>
          <p:cNvSpPr txBox="1"/>
          <p:nvPr/>
        </p:nvSpPr>
        <p:spPr>
          <a:xfrm>
            <a:off x="7783079" y="3420191"/>
            <a:ext cx="580809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Pretrained Model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resnet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(18, 34, 50, 101)</a:t>
            </a: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Last Convolution Layer: unfreeze</a:t>
            </a:r>
            <a:endParaRPr lang="en-US" sz="2000" dirty="0">
              <a:latin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New FC Layer w/ dropout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Optimizer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layer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별로 조정</a:t>
            </a:r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Scheduler–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activ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e 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하게</a:t>
            </a:r>
            <a:r>
              <a:rPr lang="en-US" sz="16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조정</a:t>
            </a:r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13DF008-68CF-877A-6E41-816C55217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79" y="7157036"/>
            <a:ext cx="5715000" cy="1358900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E7DFF7D-349D-2241-95D1-479E4C6E96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92" y="3086100"/>
            <a:ext cx="6007100" cy="389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F263D-D19B-BE4E-9D43-CE5FD2D81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41" y="8687971"/>
            <a:ext cx="7772400" cy="32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B605C-4658-C720-5E9F-44193D21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D3045DE-6C12-4BD9-FB66-03CBE57A2E00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30B1AFA-1BB1-46DC-6AB1-E756C705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8818C216-63AE-04FB-17F8-53EFB2F8D64B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D9E5F61-4562-534D-97FA-6BF095FD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DE38460-A016-ADBC-DD53-33045E240CF3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5DEC586-D6A9-57AE-266B-9BA1DA4F3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68C7642-DFCB-F6E2-E9B9-E9B5A94F9C00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A43234DB-87BD-5C4D-324A-D4792A5C0A23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9D05D52B-DA08-6D73-6CB4-445827398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7E4DF67-7D26-47B3-4B95-4BEA337C1D05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23AB13D8-65F5-D4DE-8E4B-F04E2668B450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B4426A81-AADD-4105-6565-B8F5520B21D9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7AF41257-7FE7-02D8-2B95-6DEFA37AD5CC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 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9599C-0EB5-9C1B-AA58-842EB6D2A82A}"/>
              </a:ext>
            </a:extLst>
          </p:cNvPr>
          <p:cNvSpPr txBox="1"/>
          <p:nvPr/>
        </p:nvSpPr>
        <p:spPr>
          <a:xfrm>
            <a:off x="9203305" y="3420191"/>
            <a:ext cx="803479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Pretrained Model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resnet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(18, 34, 50, 101)</a:t>
            </a: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3(the layer before last), 4</a:t>
            </a:r>
            <a:r>
              <a:rPr lang="en-US" sz="2000" b="1" baseline="30000" dirty="0">
                <a:latin typeface="Pretendard" pitchFamily="34" charset="0"/>
                <a:cs typeface="Pretendard" pitchFamily="34" charset="0"/>
              </a:rPr>
              <a:t>th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(last) Convolution Layer: unfreeze</a:t>
            </a:r>
            <a:endParaRPr lang="en-US" sz="2000" dirty="0">
              <a:latin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New FC Layer w/ dropout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Optimizer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layer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별로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더 세밀하게 조정 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&amp;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weight decay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추가</a:t>
            </a:r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16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Scheduler–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activ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e 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하게</a:t>
            </a:r>
            <a:r>
              <a:rPr lang="en-US" sz="16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조정</a:t>
            </a:r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2E99BB7-788E-0E98-4AA7-A8D4D783C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9" y="3267458"/>
            <a:ext cx="7772400" cy="54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C9948-B3A0-F2B3-330B-3F0B3D78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C4DBB93-C3FF-B085-1C09-EEF6C7DB1ED8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06B2C2E-EFF6-2322-62D4-320847DD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84217D0-368B-3F23-9A40-845E61E26CD4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6343AD8-CBD2-581A-F635-1CB3DD094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4CFE7AA-498C-AC02-9CF2-1CFA55764B5C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5A356D4D-EEA6-4BED-F57A-2CD66CFF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D57CB92-FE55-2CC6-60D7-C6A031B787FF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89B71EFE-9F6C-BC32-E4C8-9C66DD744317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DBB1CC69-748F-4F7F-7CA8-425F87A9F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A34EE25-5E59-A611-7DF6-93F4D82A21D3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EB8AFDDE-803D-272A-AD19-13588FFEAFA5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22643F0-B2F3-3EA0-831F-D451F871B024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58B35919-A932-44F9-189A-94CAD2E2BAC5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Transfer Learning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85AC-D49A-A4D8-229A-143F84D4DF7C}"/>
              </a:ext>
            </a:extLst>
          </p:cNvPr>
          <p:cNvSpPr txBox="1"/>
          <p:nvPr/>
        </p:nvSpPr>
        <p:spPr>
          <a:xfrm>
            <a:off x="10651105" y="3420191"/>
            <a:ext cx="580809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Pretrained Model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resnet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(18, 34, 50, 101)</a:t>
            </a: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All Layer: Freeze</a:t>
            </a:r>
            <a:endParaRPr lang="en-US" sz="2000" dirty="0">
              <a:latin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New FC Layer w/ dropout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Optimizer –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1600" b="1" dirty="0" err="1">
                <a:latin typeface="Pretendard" pitchFamily="34" charset="0"/>
                <a:cs typeface="Pretendard" pitchFamily="34" charset="0"/>
              </a:rPr>
              <a:t>를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layer </a:t>
            </a:r>
            <a:r>
              <a:rPr lang="ko-KR" altLang="en-US" sz="1600" b="1" dirty="0">
                <a:latin typeface="Pretendard" pitchFamily="34" charset="0"/>
                <a:cs typeface="Pretendard" pitchFamily="34" charset="0"/>
              </a:rPr>
              <a:t>별로 조정</a:t>
            </a:r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F33CD4D-2C4F-B91C-2066-690B4F415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19" y="3180282"/>
            <a:ext cx="9081788" cy="56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7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62467F-355F-C9C2-5098-82CD8AC0B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A1C1FD67-1823-60AF-A79F-F4A0B0A03F9C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B3718B9-3A9E-0407-FBBF-E8EB9BEC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C4E054D-D3C3-21A8-B1B3-14A8C8422714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44245CD-3C35-6BD9-64BF-2260275E8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8A20CB3-1B2D-09A4-185B-71D2F622F203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3B55D56-81E2-32A3-3CD5-5629412F8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3455A20-9CEA-D677-036E-569F5F2181E5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5E53BCBE-9CCB-B768-92E3-EBB841C87FAE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230D6793-EC1C-FA89-7AD1-D18C10D56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091216C9-1CF2-38F6-ADBE-A9F4B3EC9A0D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224B19BD-A2AF-CFE3-F521-060F317FA6D0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57C61CF-48B3-A133-44E2-A288000DEAC9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E3A028C7-789A-BB42-4747-210AE95E64A8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Train, Validation, Test</a:t>
            </a:r>
            <a:endParaRPr lang="en-US" dirty="0"/>
          </a:p>
        </p:txBody>
      </p:sp>
      <p:pic>
        <p:nvPicPr>
          <p:cNvPr id="12" name="Picture 1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3E4BDAE6-ED92-23ED-91A1-3D80D6D04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1" y="3068570"/>
            <a:ext cx="7772400" cy="6058712"/>
          </a:xfrm>
          <a:prstGeom prst="rect">
            <a:avLst/>
          </a:prstGeom>
        </p:spPr>
      </p:pic>
      <p:pic>
        <p:nvPicPr>
          <p:cNvPr id="1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8B1D8C8-EAEC-A490-674E-D54B2B495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106670"/>
            <a:ext cx="7772400" cy="55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CEB67-8CA7-2229-25A2-0523489BA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1F01D59-BF23-FB3C-0EE2-2260671F63D9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9E31EBC-2FAC-2BCB-1A25-11DF8D14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1EAE6D1-BAF5-4223-5F92-0798FE4E0DAA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D52C5E7-CFB4-DCC4-414B-BD780B8B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893E379-BA9C-268A-EA80-07D503332D7E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F5E42D9-DD36-D217-EA85-FE3A74C4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1381609-2247-0164-B9DE-2B56A378DEFA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6A17C3D7-B268-9CCE-B59B-598C95EB23BE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BF1F7CC5-09C2-2F31-9F5D-2293ACC2A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C609451-EE7C-07CC-D157-B880B07DCC87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3CC56712-9B0C-5900-BC2D-FF08499BACAC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6E3C3C0-F689-0F16-CC4F-106723688377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99C0DF7-DA7E-4BAA-522C-5235DDC8E554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Train, Validation, Test</a:t>
            </a:r>
            <a:endParaRPr lang="en-US" dirty="0"/>
          </a:p>
        </p:txBody>
      </p:sp>
      <p:pic>
        <p:nvPicPr>
          <p:cNvPr id="4" name="Picture 3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92902809-E8FC-44A5-9EBB-1CC3D1705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726770"/>
            <a:ext cx="6540500" cy="47371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71D5F2-205B-9610-3DDA-6D34D5332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26770"/>
            <a:ext cx="7683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806" y="758621"/>
            <a:ext cx="16634101" cy="8915112"/>
            <a:chOff x="825806" y="758621"/>
            <a:chExt cx="16634101" cy="8915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 SemiBold" pitchFamily="34" charset="0"/>
                <a:cs typeface="Pretendard SemiBold" pitchFamily="34" charset="0"/>
              </a:rPr>
              <a:t>Presentation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 SemiBold" pitchFamily="34" charset="0"/>
                <a:cs typeface="Pretendard SemiBold" pitchFamily="34" charset="0"/>
              </a:rPr>
              <a:t>Miri Company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7197249" y="4285448"/>
            <a:ext cx="3891216" cy="3891216"/>
            <a:chOff x="7197249" y="4285448"/>
            <a:chExt cx="3891216" cy="38912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7197249" y="4285448"/>
              <a:ext cx="3891216" cy="38912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78683" y="4073717"/>
            <a:ext cx="2056538" cy="2056538"/>
            <a:chOff x="6978683" y="4073717"/>
            <a:chExt cx="2056538" cy="2056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683" y="4073717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57865" y="4073717"/>
            <a:ext cx="2056538" cy="2056538"/>
            <a:chOff x="9257865" y="4073717"/>
            <a:chExt cx="2056538" cy="2056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865" y="4073717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78683" y="6331858"/>
            <a:ext cx="2056538" cy="2056538"/>
            <a:chOff x="6978683" y="6331858"/>
            <a:chExt cx="2056538" cy="20565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8683" y="6331858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57865" y="6331858"/>
            <a:ext cx="2056538" cy="2056538"/>
            <a:chOff x="9257865" y="6331858"/>
            <a:chExt cx="2056538" cy="20565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865" y="6331858"/>
              <a:ext cx="2056538" cy="20565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02190" y="4459034"/>
            <a:ext cx="809524" cy="809524"/>
            <a:chOff x="7602190" y="4459034"/>
            <a:chExt cx="809524" cy="809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2190" y="4459034"/>
              <a:ext cx="809524" cy="8095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81372" y="4459034"/>
            <a:ext cx="809524" cy="809524"/>
            <a:chOff x="9881372" y="4459034"/>
            <a:chExt cx="809524" cy="80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1372" y="4459034"/>
              <a:ext cx="809524" cy="8095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2190" y="6702827"/>
            <a:ext cx="809524" cy="809524"/>
            <a:chOff x="7602190" y="6702827"/>
            <a:chExt cx="809524" cy="80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02190" y="6702827"/>
              <a:ext cx="809524" cy="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81372" y="6702827"/>
            <a:ext cx="809524" cy="809524"/>
            <a:chOff x="9881372" y="6702827"/>
            <a:chExt cx="809524" cy="8095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81372" y="6702827"/>
              <a:ext cx="809524" cy="809524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623828" y="5460514"/>
            <a:ext cx="2766248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595959"/>
                </a:solidFill>
                <a:latin typeface="Pretendard SemiBold" pitchFamily="34" charset="0"/>
                <a:cs typeface="Pretendard SemiBold" pitchFamily="34" charset="0"/>
              </a:rPr>
              <a:t>Hyper Parameter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8871092" y="5460514"/>
            <a:ext cx="283008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Transfer Learning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6623828" y="7743533"/>
            <a:ext cx="2766248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Model Architecture</a:t>
            </a:r>
            <a:endParaRPr lang="en-US" sz="2000" dirty="0"/>
          </a:p>
        </p:txBody>
      </p:sp>
      <p:sp>
        <p:nvSpPr>
          <p:cNvPr id="49" name="Object 49"/>
          <p:cNvSpPr txBox="1"/>
          <p:nvPr/>
        </p:nvSpPr>
        <p:spPr>
          <a:xfrm>
            <a:off x="8871091" y="7743533"/>
            <a:ext cx="2830084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>
                <a:solidFill>
                  <a:srgbClr val="595959"/>
                </a:solidFill>
                <a:latin typeface="Pretendard" pitchFamily="34" charset="0"/>
              </a:rPr>
              <a:t>Optimizer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143000" y="3695700"/>
            <a:ext cx="222972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Hyper Parameter</a:t>
            </a:r>
            <a:endParaRPr lang="en-US" b="1" dirty="0"/>
          </a:p>
        </p:txBody>
      </p:sp>
      <p:sp>
        <p:nvSpPr>
          <p:cNvPr id="51" name="Object 51"/>
          <p:cNvSpPr txBox="1"/>
          <p:nvPr/>
        </p:nvSpPr>
        <p:spPr>
          <a:xfrm>
            <a:off x="1143000" y="4085179"/>
            <a:ext cx="7105166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8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16, 32, 64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성능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차이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X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– 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32</a:t>
            </a:r>
            <a:r>
              <a:rPr lang="ko-KR" altLang="en-US" sz="16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로 선택</a:t>
            </a:r>
            <a:endParaRPr lang="en-US" sz="2000" b="1" u="sng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Transfer Learning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(Layer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별로 다름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)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Conv4: , FC Layer: ,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weight_decay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epoch: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50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넘어가면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overfitting (validation score ↓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)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" name="Object 24">
            <a:extLst>
              <a:ext uri="{FF2B5EF4-FFF2-40B4-BE49-F238E27FC236}">
                <a16:creationId xmlns:a16="http://schemas.microsoft.com/office/drawing/2014/main" id="{6CC1542B-BD85-4DA6-1814-10C13B6FC96F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4" name="Object 50">
            <a:extLst>
              <a:ext uri="{FF2B5EF4-FFF2-40B4-BE49-F238E27FC236}">
                <a16:creationId xmlns:a16="http://schemas.microsoft.com/office/drawing/2014/main" id="{6A12C075-6F9E-8E4F-F10B-773D8D53BE9E}"/>
              </a:ext>
            </a:extLst>
          </p:cNvPr>
          <p:cNvSpPr txBox="1"/>
          <p:nvPr/>
        </p:nvSpPr>
        <p:spPr>
          <a:xfrm>
            <a:off x="11430000" y="3695700"/>
            <a:ext cx="222972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Transfer Learning</a:t>
            </a:r>
            <a:endParaRPr lang="en-US" b="1" dirty="0"/>
          </a:p>
        </p:txBody>
      </p:sp>
      <p:sp>
        <p:nvSpPr>
          <p:cNvPr id="5" name="Object 51">
            <a:extLst>
              <a:ext uri="{FF2B5EF4-FFF2-40B4-BE49-F238E27FC236}">
                <a16:creationId xmlns:a16="http://schemas.microsoft.com/office/drawing/2014/main" id="{7CC7DF30-7DC2-5825-4E5A-201CC12E9773}"/>
              </a:ext>
            </a:extLst>
          </p:cNvPr>
          <p:cNvSpPr txBox="1"/>
          <p:nvPr/>
        </p:nvSpPr>
        <p:spPr>
          <a:xfrm>
            <a:off x="11430000" y="4085179"/>
            <a:ext cx="6029907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8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Convolutional Layer 4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만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unfreeze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Test Acc - 85.07%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Convolutional Layer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3,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4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만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unfreeze: Test Acc - 82.27%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All Layer freeze: Test Acc – 79.52%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7" name="Object 50">
            <a:extLst>
              <a:ext uri="{FF2B5EF4-FFF2-40B4-BE49-F238E27FC236}">
                <a16:creationId xmlns:a16="http://schemas.microsoft.com/office/drawing/2014/main" id="{F404E9FB-6234-4F28-6AD4-A8F863DF5B16}"/>
              </a:ext>
            </a:extLst>
          </p:cNvPr>
          <p:cNvSpPr txBox="1"/>
          <p:nvPr/>
        </p:nvSpPr>
        <p:spPr>
          <a:xfrm>
            <a:off x="11572875" y="6696075"/>
            <a:ext cx="137106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Optimizer</a:t>
            </a:r>
            <a:endParaRPr lang="en-US" b="1" dirty="0"/>
          </a:p>
        </p:txBody>
      </p:sp>
      <p:sp>
        <p:nvSpPr>
          <p:cNvPr id="8" name="Object 51">
            <a:extLst>
              <a:ext uri="{FF2B5EF4-FFF2-40B4-BE49-F238E27FC236}">
                <a16:creationId xmlns:a16="http://schemas.microsoft.com/office/drawing/2014/main" id="{AEA73933-E32A-CE30-3B17-D6A05BB1D081}"/>
              </a:ext>
            </a:extLst>
          </p:cNvPr>
          <p:cNvSpPr txBox="1"/>
          <p:nvPr/>
        </p:nvSpPr>
        <p:spPr>
          <a:xfrm>
            <a:off x="11572875" y="7085554"/>
            <a:ext cx="710516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8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Adam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SGD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10" name="Object 50">
            <a:extLst>
              <a:ext uri="{FF2B5EF4-FFF2-40B4-BE49-F238E27FC236}">
                <a16:creationId xmlns:a16="http://schemas.microsoft.com/office/drawing/2014/main" id="{01EC8190-674D-6C90-BC89-52CE1742633F}"/>
              </a:ext>
            </a:extLst>
          </p:cNvPr>
          <p:cNvSpPr txBox="1"/>
          <p:nvPr/>
        </p:nvSpPr>
        <p:spPr>
          <a:xfrm>
            <a:off x="1028700" y="6696075"/>
            <a:ext cx="24765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b="1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Model Architecture</a:t>
            </a:r>
            <a:endParaRPr lang="en-US" b="1" dirty="0"/>
          </a:p>
        </p:txBody>
      </p:sp>
      <p:sp>
        <p:nvSpPr>
          <p:cNvPr id="12" name="Object 51">
            <a:extLst>
              <a:ext uri="{FF2B5EF4-FFF2-40B4-BE49-F238E27FC236}">
                <a16:creationId xmlns:a16="http://schemas.microsoft.com/office/drawing/2014/main" id="{7BE4D31E-EC8D-1922-6840-8615B636D420}"/>
              </a:ext>
            </a:extLst>
          </p:cNvPr>
          <p:cNvSpPr txBox="1"/>
          <p:nvPr/>
        </p:nvSpPr>
        <p:spPr>
          <a:xfrm>
            <a:off x="1028700" y="7085554"/>
            <a:ext cx="710516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18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ResNet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18.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34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, 50, 101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성능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거의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차이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X - resnet34↑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EfficientNet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DenseNet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806" y="800388"/>
            <a:ext cx="16634101" cy="8915112"/>
            <a:chOff x="825806" y="758621"/>
            <a:chExt cx="16634101" cy="8915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095" y="1790899"/>
            <a:ext cx="16190476" cy="7143"/>
            <a:chOff x="1098095" y="1790899"/>
            <a:chExt cx="16190476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095" y="1790899"/>
              <a:ext cx="16190476" cy="71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20436" y="5297610"/>
            <a:ext cx="3915728" cy="3011177"/>
            <a:chOff x="820436" y="5297610"/>
            <a:chExt cx="3915728" cy="30111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44971" y="7122972"/>
              <a:ext cx="2666667" cy="7143"/>
              <a:chOff x="1444971" y="7122972"/>
              <a:chExt cx="2666667" cy="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4971" y="7122972"/>
                <a:ext cx="2666667" cy="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97352" y="5297610"/>
              <a:ext cx="761905" cy="761905"/>
              <a:chOff x="2397352" y="5297610"/>
              <a:chExt cx="761905" cy="7619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97352" y="5297610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2397076" y="5480263"/>
              <a:ext cx="762456" cy="5797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dirty="0">
                  <a:solidFill>
                    <a:srgbClr val="595959"/>
                  </a:solidFill>
                  <a:latin typeface="Pretendard SemiBold" pitchFamily="34" charset="0"/>
                  <a:cs typeface="Pretendard SemiBold" pitchFamily="34" charset="0"/>
                </a:rPr>
                <a:t>1</a:t>
              </a:r>
              <a:endParaRPr lang="en-US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177421" y="6539672"/>
              <a:ext cx="3201767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300" dirty="0">
                  <a:solidFill>
                    <a:srgbClr val="595959"/>
                  </a:solidFill>
                  <a:latin typeface="Pretendard" pitchFamily="34" charset="0"/>
                </a:rPr>
                <a:t>Dataset</a:t>
              </a:r>
              <a:endParaRPr lang="en-US" dirty="0"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820436" y="7385457"/>
              <a:ext cx="3915728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 </a:t>
              </a:r>
              <a:r>
                <a:rPr lang="en-US" altLang="ko-KR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Train, Test Dataset</a:t>
              </a:r>
              <a:endPara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endParaRPr>
            </a:p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Feature </a:t>
              </a:r>
              <a:r>
                <a:rPr lang="ko-KR" alt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분석</a:t>
              </a:r>
              <a:endParaRPr lang="en-US" altLang="ko-KR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endParaRPr>
            </a:p>
            <a:p>
              <a:pPr algn="ctr"/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9306524" y="5336932"/>
            <a:ext cx="3915728" cy="3288176"/>
            <a:chOff x="7184998" y="5297610"/>
            <a:chExt cx="3915728" cy="32881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09524" y="7122972"/>
              <a:ext cx="2666667" cy="7143"/>
              <a:chOff x="7809524" y="7122972"/>
              <a:chExt cx="2666667" cy="71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09524" y="7122972"/>
                <a:ext cx="2666667" cy="714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761905" y="5297610"/>
              <a:ext cx="761905" cy="761905"/>
              <a:chOff x="8761905" y="5297610"/>
              <a:chExt cx="761905" cy="76190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61905" y="5297610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42" name="Object 42"/>
            <p:cNvSpPr txBox="1"/>
            <p:nvPr/>
          </p:nvSpPr>
          <p:spPr>
            <a:xfrm>
              <a:off x="8761629" y="5480263"/>
              <a:ext cx="762456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595959"/>
                  </a:solidFill>
                  <a:latin typeface="Pretendard SemiBold" pitchFamily="34" charset="0"/>
                </a:rPr>
                <a:t>3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7335896" y="6539672"/>
              <a:ext cx="3613913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595959"/>
                  </a:solidFill>
                  <a:latin typeface="Pretendard" pitchFamily="34" charset="0"/>
                </a:rPr>
                <a:t>GAN Model</a:t>
              </a:r>
              <a:endParaRPr lang="en-US" dirty="0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7184998" y="7385457"/>
              <a:ext cx="3915728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Data Pipeline &amp; Image Augmentation</a:t>
              </a:r>
            </a:p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Generator &amp; Discriminator Class</a:t>
              </a:r>
            </a:p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Train, Model save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1016" name="그룹 1016"/>
          <p:cNvGrpSpPr/>
          <p:nvPr/>
        </p:nvGrpSpPr>
        <p:grpSpPr>
          <a:xfrm>
            <a:off x="13549569" y="5297610"/>
            <a:ext cx="3915728" cy="2457179"/>
            <a:chOff x="13549569" y="5297610"/>
            <a:chExt cx="3915728" cy="245717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174077" y="7122972"/>
              <a:ext cx="2666667" cy="7143"/>
              <a:chOff x="14174077" y="7122972"/>
              <a:chExt cx="2666667" cy="714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74077" y="7122972"/>
                <a:ext cx="2666667" cy="714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126458" y="5297610"/>
              <a:ext cx="761905" cy="761905"/>
              <a:chOff x="15126458" y="5297610"/>
              <a:chExt cx="761905" cy="76190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26458" y="5297610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64" name="Object 64"/>
            <p:cNvSpPr txBox="1"/>
            <p:nvPr/>
          </p:nvSpPr>
          <p:spPr>
            <a:xfrm>
              <a:off x="15126182" y="5480263"/>
              <a:ext cx="762456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  <p:sp>
          <p:nvSpPr>
            <p:cNvPr id="65" name="Object 65"/>
            <p:cNvSpPr txBox="1"/>
            <p:nvPr/>
          </p:nvSpPr>
          <p:spPr>
            <a:xfrm>
              <a:off x="13563879" y="6539672"/>
              <a:ext cx="3887052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Diffusion Model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3549569" y="7385457"/>
              <a:ext cx="3915728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 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Ran o</a:t>
              </a:r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ut of GPU</a:t>
              </a:r>
              <a:endParaRPr lang="en-US" dirty="0"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373755" y="2919937"/>
            <a:ext cx="9538204" cy="1722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595959"/>
                </a:solidFill>
                <a:latin typeface="SB AggroOTF Medium" pitchFamily="34" charset="0"/>
                <a:cs typeface="SB AggroOTF Medium" pitchFamily="34" charset="0"/>
              </a:rPr>
              <a:t>CONTENTS</a:t>
            </a:r>
            <a:endParaRPr lang="en-US" dirty="0"/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4B432F20-3B00-F07D-1DED-44280E9CA9B5}"/>
              </a:ext>
            </a:extLst>
          </p:cNvPr>
          <p:cNvGrpSpPr/>
          <p:nvPr/>
        </p:nvGrpSpPr>
        <p:grpSpPr>
          <a:xfrm>
            <a:off x="5063480" y="5297610"/>
            <a:ext cx="3915728" cy="3288176"/>
            <a:chOff x="820436" y="5297610"/>
            <a:chExt cx="3915728" cy="3288176"/>
          </a:xfrm>
        </p:grpSpPr>
        <p:grpSp>
          <p:nvGrpSpPr>
            <p:cNvPr id="4" name="그룹 1005">
              <a:extLst>
                <a:ext uri="{FF2B5EF4-FFF2-40B4-BE49-F238E27FC236}">
                  <a16:creationId xmlns:a16="http://schemas.microsoft.com/office/drawing/2014/main" id="{27624E6B-F54B-5E07-7072-76B4E14EB777}"/>
                </a:ext>
              </a:extLst>
            </p:cNvPr>
            <p:cNvGrpSpPr/>
            <p:nvPr/>
          </p:nvGrpSpPr>
          <p:grpSpPr>
            <a:xfrm>
              <a:off x="1444971" y="7122972"/>
              <a:ext cx="2666667" cy="7143"/>
              <a:chOff x="1444971" y="7122972"/>
              <a:chExt cx="2666667" cy="7143"/>
            </a:xfrm>
          </p:grpSpPr>
          <p:pic>
            <p:nvPicPr>
              <p:cNvPr id="14" name="Object 14">
                <a:extLst>
                  <a:ext uri="{FF2B5EF4-FFF2-40B4-BE49-F238E27FC236}">
                    <a16:creationId xmlns:a16="http://schemas.microsoft.com/office/drawing/2014/main" id="{6CB3AF32-9509-C276-BF74-35C1FD4F8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4971" y="7122972"/>
                <a:ext cx="2666667" cy="7143"/>
              </a:xfrm>
              <a:prstGeom prst="rect">
                <a:avLst/>
              </a:prstGeom>
            </p:spPr>
          </p:pic>
        </p:grpSp>
        <p:grpSp>
          <p:nvGrpSpPr>
            <p:cNvPr id="5" name="그룹 1006">
              <a:extLst>
                <a:ext uri="{FF2B5EF4-FFF2-40B4-BE49-F238E27FC236}">
                  <a16:creationId xmlns:a16="http://schemas.microsoft.com/office/drawing/2014/main" id="{70C0CC48-839A-7BE6-0966-56257B75AF2B}"/>
                </a:ext>
              </a:extLst>
            </p:cNvPr>
            <p:cNvGrpSpPr/>
            <p:nvPr/>
          </p:nvGrpSpPr>
          <p:grpSpPr>
            <a:xfrm>
              <a:off x="2397352" y="5297610"/>
              <a:ext cx="761905" cy="761905"/>
              <a:chOff x="2397352" y="5297610"/>
              <a:chExt cx="761905" cy="761905"/>
            </a:xfrm>
          </p:grpSpPr>
          <p:pic>
            <p:nvPicPr>
              <p:cNvPr id="13" name="Object 17">
                <a:extLst>
                  <a:ext uri="{FF2B5EF4-FFF2-40B4-BE49-F238E27FC236}">
                    <a16:creationId xmlns:a16="http://schemas.microsoft.com/office/drawing/2014/main" id="{EC31507B-63A3-379A-413E-7591D70FE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97352" y="5297610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7" name="Object 20">
              <a:extLst>
                <a:ext uri="{FF2B5EF4-FFF2-40B4-BE49-F238E27FC236}">
                  <a16:creationId xmlns:a16="http://schemas.microsoft.com/office/drawing/2014/main" id="{09629600-27CD-A11C-00E6-194DDC14A912}"/>
                </a:ext>
              </a:extLst>
            </p:cNvPr>
            <p:cNvSpPr txBox="1"/>
            <p:nvPr/>
          </p:nvSpPr>
          <p:spPr>
            <a:xfrm>
              <a:off x="2397076" y="5480263"/>
              <a:ext cx="762456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rgbClr val="595959"/>
                  </a:solidFill>
                  <a:latin typeface="Pretendard SemiBold" pitchFamily="34" charset="0"/>
                </a:rPr>
                <a:t>2</a:t>
              </a:r>
              <a:endParaRPr lang="en-US" dirty="0"/>
            </a:p>
          </p:txBody>
        </p:sp>
        <p:sp>
          <p:nvSpPr>
            <p:cNvPr id="8" name="Object 21">
              <a:extLst>
                <a:ext uri="{FF2B5EF4-FFF2-40B4-BE49-F238E27FC236}">
                  <a16:creationId xmlns:a16="http://schemas.microsoft.com/office/drawing/2014/main" id="{E3C9B6AF-DDEB-716F-6BC4-F57ADE8BE081}"/>
                </a:ext>
              </a:extLst>
            </p:cNvPr>
            <p:cNvSpPr txBox="1"/>
            <p:nvPr/>
          </p:nvSpPr>
          <p:spPr>
            <a:xfrm>
              <a:off x="1177421" y="6539672"/>
              <a:ext cx="3201767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CNN Model</a:t>
              </a:r>
              <a:endParaRPr lang="en-US" dirty="0"/>
            </a:p>
          </p:txBody>
        </p:sp>
        <p:sp>
          <p:nvSpPr>
            <p:cNvPr id="10" name="Object 22">
              <a:extLst>
                <a:ext uri="{FF2B5EF4-FFF2-40B4-BE49-F238E27FC236}">
                  <a16:creationId xmlns:a16="http://schemas.microsoft.com/office/drawing/2014/main" id="{A1AB8BC4-B40A-9988-2CF4-ED655DA60C57}"/>
                </a:ext>
              </a:extLst>
            </p:cNvPr>
            <p:cNvSpPr txBox="1"/>
            <p:nvPr/>
          </p:nvSpPr>
          <p:spPr>
            <a:xfrm>
              <a:off x="820436" y="7385457"/>
              <a:ext cx="3915728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 Data Pipeline </a:t>
              </a:r>
              <a:r>
                <a:rPr lang="ko-KR" alt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설계</a:t>
              </a:r>
              <a:endPara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endParaRPr>
            </a:p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  </a:t>
              </a:r>
              <a:r>
                <a:rPr lang="en-US" altLang="ko-KR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Image Augmentation</a:t>
              </a:r>
            </a:p>
            <a:p>
              <a:pPr algn="ctr"/>
              <a:r>
                <a:rPr lang="en-US" sz="18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· </a:t>
              </a:r>
              <a:r>
                <a:rPr lang="en-US" sz="1800" dirty="0" err="1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Res</a:t>
              </a:r>
              <a:r>
                <a:rPr lang="en-US" dirty="0" err="1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Net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 Transfer Learning</a:t>
              </a:r>
              <a:endParaRPr lang="en-US" altLang="ko-KR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endParaRPr>
            </a:p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EAB0944-9EBB-76BF-35D2-728CE05F9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7853871"/>
            <a:ext cx="3483726" cy="1852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212BEA-0BBF-1053-B57A-212FDC77E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1536A67-8E97-C710-8B48-FB93DD28B2F9}"/>
              </a:ext>
            </a:extLst>
          </p:cNvPr>
          <p:cNvGrpSpPr/>
          <p:nvPr/>
        </p:nvGrpSpPr>
        <p:grpSpPr>
          <a:xfrm>
            <a:off x="825805" y="644940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8C2364B-8B1F-C00F-FF69-91CDBAB6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95CD2DF-B590-889F-8A07-73F364F1B432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7ED5774-3CEB-6ECB-6793-04245E25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BAC8D03-4344-BCD5-0E9B-60C7F7FBED61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8043422-094E-F7F7-0674-03634CCA2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00A5CD79-70C1-476F-A026-689B83C7856D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64718F64-4CF6-3309-E610-2445518E4BB4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56DB990E-752D-689C-602B-99D6D346A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392406F6-F37B-D840-D368-EAFD01EF3A86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9279FDC2-FD28-453E-7A24-9589EC70F40E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5F598F9-FA46-AC62-001B-7005F0671F30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A0B5564D-1D8A-C191-BFCE-1424D343485E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1646B-3C28-E957-ADE9-E3AADE320855}"/>
              </a:ext>
            </a:extLst>
          </p:cNvPr>
          <p:cNvSpPr txBox="1"/>
          <p:nvPr/>
        </p:nvSpPr>
        <p:spPr>
          <a:xfrm>
            <a:off x="1371600" y="2781300"/>
            <a:ext cx="8001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sz="2000" b="1" dirty="0">
                <a:latin typeface="Pretendard" pitchFamily="34" charset="0"/>
                <a:cs typeface="Pretendard" pitchFamily="34" charset="0"/>
              </a:rPr>
              <a:t> Comparison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[Fixed Conditions]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Model Architecture: ResNet34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Hyperparameter :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=32, epoch=50,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CosineAneealingLR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Transfer Learning: Conv4 Layer unfreeze + FC Layer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Optimizer: Adam</a:t>
            </a: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learning_rate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]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20" name="Picture 19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FBF091F3-40B1-B450-089F-7482C1597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5860028"/>
            <a:ext cx="5778305" cy="1216067"/>
          </a:xfrm>
          <a:prstGeom prst="rect">
            <a:avLst/>
          </a:prstGeom>
        </p:spPr>
      </p:pic>
      <p:pic>
        <p:nvPicPr>
          <p:cNvPr id="22" name="Picture 2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36584E0-6ED5-4F20-5711-039D2F0F3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305613"/>
            <a:ext cx="4343400" cy="183057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FEACF8A-4D2B-0987-04A3-BB86DD6FA5F5}"/>
              </a:ext>
            </a:extLst>
          </p:cNvPr>
          <p:cNvSpPr/>
          <p:nvPr/>
        </p:nvSpPr>
        <p:spPr>
          <a:xfrm>
            <a:off x="1336766" y="5753100"/>
            <a:ext cx="6054634" cy="1431769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8" name="Picture 27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8B49F681-B5FA-28E1-879E-A9FFCC4BF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038" y="6207821"/>
            <a:ext cx="4031956" cy="1916902"/>
          </a:xfrm>
          <a:prstGeom prst="rect">
            <a:avLst/>
          </a:prstGeom>
        </p:spPr>
      </p:pic>
      <p:pic>
        <p:nvPicPr>
          <p:cNvPr id="30" name="Picture 29" descr="A graph with red lines&#10;&#10;Description automatically generated">
            <a:extLst>
              <a:ext uri="{FF2B5EF4-FFF2-40B4-BE49-F238E27FC236}">
                <a16:creationId xmlns:a16="http://schemas.microsoft.com/office/drawing/2014/main" id="{87E6170B-3F56-AC5D-E84B-5503720FC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212411"/>
            <a:ext cx="4018633" cy="19449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E647FB-6ED5-3F9D-77F2-E40E46C69BB5}"/>
              </a:ext>
            </a:extLst>
          </p:cNvPr>
          <p:cNvSpPr txBox="1"/>
          <p:nvPr/>
        </p:nvSpPr>
        <p:spPr>
          <a:xfrm>
            <a:off x="8868319" y="8278128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5366-E76B-CE60-EA6B-4BED25ED68F9}"/>
              </a:ext>
            </a:extLst>
          </p:cNvPr>
          <p:cNvSpPr txBox="1"/>
          <p:nvPr/>
        </p:nvSpPr>
        <p:spPr>
          <a:xfrm>
            <a:off x="13441411" y="8278128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5952EA-CBBB-7584-1DEE-54AF9E2E9D32}"/>
              </a:ext>
            </a:extLst>
          </p:cNvPr>
          <p:cNvSpPr txBox="1"/>
          <p:nvPr/>
        </p:nvSpPr>
        <p:spPr>
          <a:xfrm>
            <a:off x="5825958" y="7383939"/>
            <a:ext cx="255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Test Accuracy 81.90%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DE9D0-E983-2FB8-B1CE-49D1017469F5}"/>
              </a:ext>
            </a:extLst>
          </p:cNvPr>
          <p:cNvSpPr txBox="1"/>
          <p:nvPr/>
        </p:nvSpPr>
        <p:spPr>
          <a:xfrm>
            <a:off x="7464025" y="5712766"/>
            <a:ext cx="255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Test Accuracy 85.07%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8" name="Picture 37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FCD006B5-E5FD-A1A1-E42F-004C08781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382" y="2999696"/>
            <a:ext cx="4318801" cy="2053276"/>
          </a:xfrm>
          <a:prstGeom prst="rect">
            <a:avLst/>
          </a:prstGeom>
        </p:spPr>
      </p:pic>
      <p:pic>
        <p:nvPicPr>
          <p:cNvPr id="40" name="Picture 39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CBD2765D-6B77-FA27-35A4-3A91E079F4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15" y="3023030"/>
            <a:ext cx="4318801" cy="20532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55C87B7-8FF1-1886-226D-58880902301A}"/>
              </a:ext>
            </a:extLst>
          </p:cNvPr>
          <p:cNvSpPr txBox="1"/>
          <p:nvPr/>
        </p:nvSpPr>
        <p:spPr>
          <a:xfrm>
            <a:off x="8868319" y="519529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84621B-149E-C906-2CD9-C0E5F3279901}"/>
              </a:ext>
            </a:extLst>
          </p:cNvPr>
          <p:cNvSpPr txBox="1"/>
          <p:nvPr/>
        </p:nvSpPr>
        <p:spPr>
          <a:xfrm>
            <a:off x="13441411" y="519529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72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1CC518-A37E-93D5-D0B5-5C23018EE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1C3F756-8CFC-DD45-9412-A550F38B651A}"/>
              </a:ext>
            </a:extLst>
          </p:cNvPr>
          <p:cNvGrpSpPr/>
          <p:nvPr/>
        </p:nvGrpSpPr>
        <p:grpSpPr>
          <a:xfrm>
            <a:off x="825805" y="644940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E7E9B01-6D64-89C5-7DD3-12E914BE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A848E4F-95C9-3375-EE04-E4361CD85F5D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EDF7152-0C19-DD5C-36DD-FE103B7B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B363B63-1373-1215-7B0B-F5246AFB7E41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B169819-6525-7A8F-988C-0F18F0A2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2C20FEA5-C582-F94D-FE4A-89CA132C4007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34BD9889-078F-8A75-3D57-C3302F8BBF80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76DDF416-5615-8550-5CF8-D28AF569F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E571273-15C7-B037-6932-A90033F56929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FB13A67-5574-33AD-DB75-AD4BC8F474D7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01ADF01E-2BA1-72A1-1E38-F19EB1D360E0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AC0B264-9DC8-55DD-670E-085465EAD396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AC74E-FB1E-53C2-9EA5-9D663E088833}"/>
              </a:ext>
            </a:extLst>
          </p:cNvPr>
          <p:cNvSpPr txBox="1"/>
          <p:nvPr/>
        </p:nvSpPr>
        <p:spPr>
          <a:xfrm>
            <a:off x="1371600" y="2781300"/>
            <a:ext cx="8001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Scheduler Comparison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[Fixed Conditions]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Model Architecture: ResNet34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Hyperparameter :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=32, epoch=50,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learning_rate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Transfer Learning: Conv4 Layer unfreeze + FC Layer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Optimizer: Adam</a:t>
            </a: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[Scheduler]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20" name="Picture 19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09A1FE8B-64B7-5999-F7B0-F72AC5C47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82" y="5872288"/>
            <a:ext cx="5778305" cy="121606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2609CA-E9CA-44D9-238F-C31160F6931C}"/>
              </a:ext>
            </a:extLst>
          </p:cNvPr>
          <p:cNvSpPr/>
          <p:nvPr/>
        </p:nvSpPr>
        <p:spPr>
          <a:xfrm>
            <a:off x="1412966" y="5752340"/>
            <a:ext cx="6054634" cy="1431769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KR" dirty="0"/>
              <a:t>`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71D78C-E54A-B771-AB4F-25EDE8A8DD90}"/>
              </a:ext>
            </a:extLst>
          </p:cNvPr>
          <p:cNvSpPr txBox="1"/>
          <p:nvPr/>
        </p:nvSpPr>
        <p:spPr>
          <a:xfrm>
            <a:off x="8868319" y="8278128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408AAA-0D2D-0C67-BF11-AFD58960EC3B}"/>
              </a:ext>
            </a:extLst>
          </p:cNvPr>
          <p:cNvSpPr txBox="1"/>
          <p:nvPr/>
        </p:nvSpPr>
        <p:spPr>
          <a:xfrm>
            <a:off x="13441411" y="8278128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C6128A-D507-E170-019B-8BF2AAE1F66C}"/>
              </a:ext>
            </a:extLst>
          </p:cNvPr>
          <p:cNvSpPr txBox="1"/>
          <p:nvPr/>
        </p:nvSpPr>
        <p:spPr>
          <a:xfrm>
            <a:off x="1412966" y="8747359"/>
            <a:ext cx="4911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ReduceLRonPlateau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: Test Accuracy 84.19%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CCE75-E4D3-6601-5E04-E2917F51CCAF}"/>
              </a:ext>
            </a:extLst>
          </p:cNvPr>
          <p:cNvSpPr txBox="1"/>
          <p:nvPr/>
        </p:nvSpPr>
        <p:spPr>
          <a:xfrm>
            <a:off x="2757327" y="5218624"/>
            <a:ext cx="47252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CosineAnnealingLR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: Test Accuracy 85.07%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8" name="Picture 37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CE827634-052E-E16A-83B9-AD2568E08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382" y="2999696"/>
            <a:ext cx="4318801" cy="2053276"/>
          </a:xfrm>
          <a:prstGeom prst="rect">
            <a:avLst/>
          </a:prstGeom>
        </p:spPr>
      </p:pic>
      <p:pic>
        <p:nvPicPr>
          <p:cNvPr id="40" name="Picture 39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BEBCFE09-F990-B173-38AA-CF8872F76D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15" y="3023030"/>
            <a:ext cx="4318801" cy="20532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6FECF8B-EA63-5965-4D87-03AF2BC92532}"/>
              </a:ext>
            </a:extLst>
          </p:cNvPr>
          <p:cNvSpPr txBox="1"/>
          <p:nvPr/>
        </p:nvSpPr>
        <p:spPr>
          <a:xfrm>
            <a:off x="8868319" y="519529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6F73E-DF5A-5C8A-A591-41F40800DE37}"/>
              </a:ext>
            </a:extLst>
          </p:cNvPr>
          <p:cNvSpPr txBox="1"/>
          <p:nvPr/>
        </p:nvSpPr>
        <p:spPr>
          <a:xfrm>
            <a:off x="13441411" y="519529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4" name="Picture 3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DC54F1E1-708E-B76D-B563-6B7398748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7" y="7342993"/>
            <a:ext cx="5851434" cy="1203098"/>
          </a:xfrm>
          <a:prstGeom prst="rect">
            <a:avLst/>
          </a:prstGeom>
        </p:spPr>
      </p:pic>
      <p:pic>
        <p:nvPicPr>
          <p:cNvPr id="7" name="Picture 6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84EE5CFC-C413-D9C9-508F-D467CF055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107062"/>
            <a:ext cx="4162145" cy="1978797"/>
          </a:xfrm>
          <a:prstGeom prst="rect">
            <a:avLst/>
          </a:prstGeom>
        </p:spPr>
      </p:pic>
      <p:pic>
        <p:nvPicPr>
          <p:cNvPr id="10" name="Picture 9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EC455C37-6879-98E4-5507-940665B5ED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6082793"/>
            <a:ext cx="4162145" cy="19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78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917E6-EF47-694B-5216-9B37EE33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27BBB0A-C2EA-CC4E-692D-F3ED540E6C30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20AF2BD-8D1F-73F2-7E73-3709572C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8ED9466C-2CCC-8309-8F55-F679061A67E4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6446E57-1FC4-34E3-A318-70251F5E4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5A4F87E-E949-6D8F-585E-B1AD6CB14968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A2F818C-AF48-86AB-A264-6580F804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920CE0E9-A4F4-AC45-B126-4F2BE7F34DB0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98EE57CF-DBBE-1F5C-7CE8-3A64832931B7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C038BF7A-7D9D-EABD-112B-7A275B3A9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5A914FE-43EF-7529-2849-CFDD876B1DA9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88ADCE60-76F1-0341-FA97-ED9DE567F47E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C92D4D9-D2CE-3E13-AE39-715F03C133B8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35ABC59-731E-B78F-3720-04EAA64E59E8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173E5-EED4-8F31-9A92-BB7B125AF471}"/>
              </a:ext>
            </a:extLst>
          </p:cNvPr>
          <p:cNvSpPr txBox="1"/>
          <p:nvPr/>
        </p:nvSpPr>
        <p:spPr>
          <a:xfrm>
            <a:off x="1371600" y="3120581"/>
            <a:ext cx="8001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Transfer Learning Comparison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[Fixed Conditions]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Hyperparameter :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=32, learning_rate_1, epoch=50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Model Architecture: ResNet34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Optimizer: Adam</a:t>
            </a: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[Transfer Learning]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Convolutional Layer 4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만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unfreeze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Test Acc - 85.07%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Convolutional Layer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3,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4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만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unfreeze: Test Acc - 82.27%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All Layer freeze: Test Acc – 79.52%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733C1-CEC1-C1FF-B7CC-5F284D7986A4}"/>
              </a:ext>
            </a:extLst>
          </p:cNvPr>
          <p:cNvSpPr txBox="1"/>
          <p:nvPr/>
        </p:nvSpPr>
        <p:spPr>
          <a:xfrm>
            <a:off x="9144000" y="5115970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997EE-13D7-349B-6EE1-59F061844E0F}"/>
              </a:ext>
            </a:extLst>
          </p:cNvPr>
          <p:cNvSpPr txBox="1"/>
          <p:nvPr/>
        </p:nvSpPr>
        <p:spPr>
          <a:xfrm>
            <a:off x="13639800" y="516065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Loss_1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1ED0C-A230-61BA-5375-9B1D895317AA}"/>
              </a:ext>
            </a:extLst>
          </p:cNvPr>
          <p:cNvSpPr txBox="1"/>
          <p:nvPr/>
        </p:nvSpPr>
        <p:spPr>
          <a:xfrm>
            <a:off x="9830893" y="8489641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722C0-9B4B-0EBC-8751-FCB409FC828C}"/>
              </a:ext>
            </a:extLst>
          </p:cNvPr>
          <p:cNvSpPr txBox="1"/>
          <p:nvPr/>
        </p:nvSpPr>
        <p:spPr>
          <a:xfrm>
            <a:off x="13845681" y="8489641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Loss_2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1AF6E-35F3-D1D9-1546-9786C23DD199}"/>
              </a:ext>
            </a:extLst>
          </p:cNvPr>
          <p:cNvSpPr txBox="1"/>
          <p:nvPr/>
        </p:nvSpPr>
        <p:spPr>
          <a:xfrm>
            <a:off x="1601293" y="8648700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Accuracy_3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FF2288-CD85-79D1-C6A5-FC999DC02321}"/>
              </a:ext>
            </a:extLst>
          </p:cNvPr>
          <p:cNvSpPr txBox="1"/>
          <p:nvPr/>
        </p:nvSpPr>
        <p:spPr>
          <a:xfrm>
            <a:off x="5616081" y="8648700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Loss_3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2" name="Picture 31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8E4ED28D-025E-0E3A-ADFA-2C88735BD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35" y="3246134"/>
            <a:ext cx="3800448" cy="1806837"/>
          </a:xfrm>
          <a:prstGeom prst="rect">
            <a:avLst/>
          </a:prstGeom>
        </p:spPr>
      </p:pic>
      <p:pic>
        <p:nvPicPr>
          <p:cNvPr id="33" name="Picture 32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F435DC1D-0E01-7801-D06F-150CA93DE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68" y="3269468"/>
            <a:ext cx="3800448" cy="1806837"/>
          </a:xfrm>
          <a:prstGeom prst="rect">
            <a:avLst/>
          </a:prstGeom>
        </p:spPr>
      </p:pic>
      <p:pic>
        <p:nvPicPr>
          <p:cNvPr id="39" name="Picture 38" descr="A graph showing a number of red lines&#10;&#10;Description automatically generated">
            <a:extLst>
              <a:ext uri="{FF2B5EF4-FFF2-40B4-BE49-F238E27FC236}">
                <a16:creationId xmlns:a16="http://schemas.microsoft.com/office/drawing/2014/main" id="{B54C9A25-3715-C1AD-BDC2-2E4A401B6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735" y="6210710"/>
            <a:ext cx="3952316" cy="1879039"/>
          </a:xfrm>
          <a:prstGeom prst="rect">
            <a:avLst/>
          </a:prstGeom>
        </p:spPr>
      </p:pic>
      <p:pic>
        <p:nvPicPr>
          <p:cNvPr id="41" name="Picture 40" descr="A graph with red lines&#10;&#10;Description automatically generated">
            <a:extLst>
              <a:ext uri="{FF2B5EF4-FFF2-40B4-BE49-F238E27FC236}">
                <a16:creationId xmlns:a16="http://schemas.microsoft.com/office/drawing/2014/main" id="{91093012-DC08-4D32-93B1-B904FC99EB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6275820"/>
            <a:ext cx="4015056" cy="1908867"/>
          </a:xfrm>
          <a:prstGeom prst="rect">
            <a:avLst/>
          </a:prstGeom>
        </p:spPr>
      </p:pic>
      <p:pic>
        <p:nvPicPr>
          <p:cNvPr id="43" name="Picture 42" descr="A graph showing a number of red lines&#10;&#10;Description automatically generated">
            <a:extLst>
              <a:ext uri="{FF2B5EF4-FFF2-40B4-BE49-F238E27FC236}">
                <a16:creationId xmlns:a16="http://schemas.microsoft.com/office/drawing/2014/main" id="{F89D3ACC-AB74-66E3-F9C2-46FFDF2B0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09" y="6685137"/>
            <a:ext cx="3800448" cy="1806837"/>
          </a:xfrm>
          <a:prstGeom prst="rect">
            <a:avLst/>
          </a:prstGeom>
        </p:spPr>
      </p:pic>
      <p:pic>
        <p:nvPicPr>
          <p:cNvPr id="45" name="Picture 44" descr="A graph with red lines&#10;&#10;Description automatically generated">
            <a:extLst>
              <a:ext uri="{FF2B5EF4-FFF2-40B4-BE49-F238E27FC236}">
                <a16:creationId xmlns:a16="http://schemas.microsoft.com/office/drawing/2014/main" id="{42DBE554-81C2-7B6E-ECCE-8D8373FCE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43" y="6676439"/>
            <a:ext cx="3800448" cy="180683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0A8F394-DF8C-2246-B90D-F1984ACC280B}"/>
              </a:ext>
            </a:extLst>
          </p:cNvPr>
          <p:cNvSpPr/>
          <p:nvPr/>
        </p:nvSpPr>
        <p:spPr>
          <a:xfrm>
            <a:off x="8866046" y="2973086"/>
            <a:ext cx="8507554" cy="2716873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9405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5487F-5FEB-DF44-4B13-CD020535B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D2E8657-3A49-08F1-B717-5EA86CD193E4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CE61D5B-6C49-181C-5BE7-DA296D595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E093FE27-95C7-F7DC-D84B-C99A057610B6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2E24EAC-3DBF-E12D-EC7C-D245D999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3160135-2A31-96E4-4AC3-73330AAC368E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A714EA3-DB01-F445-1684-1CD8C246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4563417-199D-9841-90EC-0356D9CAAA1A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A6DAB386-925E-4A8F-F5DF-7516B100656A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11854C63-F3BA-D4AF-F4A8-C5261D97D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4B1D7A38-1D75-F3E4-033B-61A6C7C11C37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B462A8C3-79C2-86C3-39FE-A34B365C5069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16CAF9EA-AD5F-E563-6722-E52233C551CB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592BA37-2BE0-C086-D75B-9AE4138B71B6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F035C-1357-8AD6-711E-6FC3D5F301B0}"/>
              </a:ext>
            </a:extLst>
          </p:cNvPr>
          <p:cNvSpPr txBox="1"/>
          <p:nvPr/>
        </p:nvSpPr>
        <p:spPr>
          <a:xfrm>
            <a:off x="1371600" y="3120581"/>
            <a:ext cx="8001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Model Architecture Comparison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[Fixed Conditions]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Hyperparameter :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=32, learning_rate_1, scheduler, epoch-50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Transfer Learning: Conv4 Layer unfreeze + FC Layer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Optimizer: Adam</a:t>
            </a: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[Model Architecture]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ResNet18, 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34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, 50, 101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DenseNet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89362-768F-3E27-E7A0-41EED6D2F0F9}"/>
              </a:ext>
            </a:extLst>
          </p:cNvPr>
          <p:cNvSpPr txBox="1"/>
          <p:nvPr/>
        </p:nvSpPr>
        <p:spPr>
          <a:xfrm>
            <a:off x="10117411" y="4936063"/>
            <a:ext cx="2969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Train Accuracy_resnet34</a:t>
            </a:r>
            <a:endParaRPr lang="en-US" sz="16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2CAC0-98A3-A16E-A723-A507B396B087}"/>
              </a:ext>
            </a:extLst>
          </p:cNvPr>
          <p:cNvSpPr txBox="1"/>
          <p:nvPr/>
        </p:nvSpPr>
        <p:spPr>
          <a:xfrm>
            <a:off x="13628497" y="5029813"/>
            <a:ext cx="3193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Train Loss_resnet34</a:t>
            </a:r>
            <a:endParaRPr lang="en-US" sz="16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5" name="Picture 4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FE0EFC77-272D-200A-3C15-8EA8B765A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06" y="3488165"/>
            <a:ext cx="2819400" cy="1340420"/>
          </a:xfrm>
          <a:prstGeom prst="rect">
            <a:avLst/>
          </a:prstGeom>
        </p:spPr>
      </p:pic>
      <p:pic>
        <p:nvPicPr>
          <p:cNvPr id="7" name="Picture 6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2848025B-401D-DCEB-10EF-5B312856C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267" y="3488164"/>
            <a:ext cx="2819400" cy="1340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ADA94-3D9E-72B6-71F7-53C6C5E1C7E0}"/>
              </a:ext>
            </a:extLst>
          </p:cNvPr>
          <p:cNvSpPr txBox="1"/>
          <p:nvPr/>
        </p:nvSpPr>
        <p:spPr>
          <a:xfrm>
            <a:off x="1371600" y="6961303"/>
            <a:ext cx="5715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ResNet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Test </a:t>
            </a:r>
            <a:r>
              <a:rPr lang="en-US" altLang="ko-KR" sz="18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Accuarcy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84.46% , </a:t>
            </a:r>
            <a:r>
              <a:rPr lang="en-US" altLang="ko-KR" sz="18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85.07%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, 84.46%, 84.64%</a:t>
            </a:r>
          </a:p>
          <a:p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altLang="ko-KR" sz="18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DenseNet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Test </a:t>
            </a:r>
            <a:r>
              <a:rPr lang="en-US" altLang="ko-KR" sz="18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Accuarcy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: 84.46%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19" name="Picture 18" descr="A graph with red lines&#10;&#10;Description automatically generated">
            <a:extLst>
              <a:ext uri="{FF2B5EF4-FFF2-40B4-BE49-F238E27FC236}">
                <a16:creationId xmlns:a16="http://schemas.microsoft.com/office/drawing/2014/main" id="{7AC8A858-6516-12D5-C3F9-B6BF83888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593" y="5600897"/>
            <a:ext cx="2969674" cy="1454534"/>
          </a:xfrm>
          <a:prstGeom prst="rect">
            <a:avLst/>
          </a:prstGeom>
        </p:spPr>
      </p:pic>
      <p:pic>
        <p:nvPicPr>
          <p:cNvPr id="21" name="Picture 20" descr="A graph with red lines&#10;&#10;Description automatically generated">
            <a:extLst>
              <a:ext uri="{FF2B5EF4-FFF2-40B4-BE49-F238E27FC236}">
                <a16:creationId xmlns:a16="http://schemas.microsoft.com/office/drawing/2014/main" id="{11E39E68-C59A-55FD-D581-0EF7E5027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586" y="5603991"/>
            <a:ext cx="2969674" cy="14545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16669-047C-C39D-0696-DD703BBD570D}"/>
              </a:ext>
            </a:extLst>
          </p:cNvPr>
          <p:cNvSpPr txBox="1"/>
          <p:nvPr/>
        </p:nvSpPr>
        <p:spPr>
          <a:xfrm>
            <a:off x="10058400" y="7173088"/>
            <a:ext cx="3278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Train Accuracy_densenet121</a:t>
            </a:r>
            <a:endParaRPr lang="en-US" sz="16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4FE9C-039A-9E91-FEAB-8FE73076F6E3}"/>
              </a:ext>
            </a:extLst>
          </p:cNvPr>
          <p:cNvSpPr txBox="1"/>
          <p:nvPr/>
        </p:nvSpPr>
        <p:spPr>
          <a:xfrm>
            <a:off x="13723066" y="7187879"/>
            <a:ext cx="3193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1600" b="1" dirty="0">
                <a:latin typeface="Pretendard" pitchFamily="34" charset="0"/>
                <a:cs typeface="Pretendard" pitchFamily="34" charset="0"/>
              </a:rPr>
              <a:t>Train Loss_densenet121</a:t>
            </a:r>
            <a:endParaRPr lang="en-US" sz="16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3876A2-9859-5ED1-DE77-4FE78E860A45}"/>
              </a:ext>
            </a:extLst>
          </p:cNvPr>
          <p:cNvSpPr/>
          <p:nvPr/>
        </p:nvSpPr>
        <p:spPr>
          <a:xfrm>
            <a:off x="9918394" y="3178254"/>
            <a:ext cx="7455205" cy="2282025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0229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CF2B1-4613-2CD3-AF11-2C4F3309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38AAFAD-0A16-15ED-4031-E297A05B7074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71DE970-8FA8-2327-ED7E-93578C0B1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14DDCEC-59BF-0E0B-048E-2F339F933E49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39F3C8A-5C3A-BD54-0B46-20A484A7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FDEC1F01-E309-1ED6-7C80-478E296E9E47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BF84E3D-B766-327B-2ED9-8D75F4AA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D57206E8-B457-D1C4-FA84-2CCB06A24F87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59D09BE7-9198-373F-D581-2D46BFBB5B95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657FF5F1-0F1D-84E2-F648-3336FB044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7D2E0A07-CB2B-F64B-F61A-620B963D7E94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5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045BEE79-EE0D-48EF-FF70-DCE9566DD1BD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ED5026C-9060-93E7-C129-4AD9606D2549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FBAB9DC-24E7-5139-2000-29F3AC29C44C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Result Analysis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9524A-D4A7-1097-05C2-8D549148B60B}"/>
              </a:ext>
            </a:extLst>
          </p:cNvPr>
          <p:cNvSpPr txBox="1"/>
          <p:nvPr/>
        </p:nvSpPr>
        <p:spPr>
          <a:xfrm>
            <a:off x="1371600" y="3120581"/>
            <a:ext cx="8001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Optimizer Comparison</a:t>
            </a:r>
          </a:p>
          <a:p>
            <a:endParaRPr lang="en-US" altLang="ko-KR" sz="2000" b="1" dirty="0"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[Fixed Conditions]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Hyperparameter : </a:t>
            </a:r>
            <a:r>
              <a:rPr lang="en-US" altLang="ko-KR" sz="20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batch_size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=32, learning_rate_1, scheduler, epoch=50</a:t>
            </a:r>
          </a:p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Model Architecture: ResNet34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Convolutional Layer 4</a:t>
            </a:r>
            <a:r>
              <a:rPr lang="en-US" sz="16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만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unfreeze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[Optimizer]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</a:t>
            </a:r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Adam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- SGD (epoch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수를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더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늘렸으면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다를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가능성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존재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  <a:cs typeface="Pretendard" pitchFamily="34" charset="0"/>
              </a:rPr>
              <a:t>)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6C368-26BA-09B8-E646-D82075518B9E}"/>
              </a:ext>
            </a:extLst>
          </p:cNvPr>
          <p:cNvSpPr txBox="1"/>
          <p:nvPr/>
        </p:nvSpPr>
        <p:spPr>
          <a:xfrm>
            <a:off x="9830892" y="5160654"/>
            <a:ext cx="2829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Accuracy_Adam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035EE-384A-B181-7CC3-41B085871707}"/>
              </a:ext>
            </a:extLst>
          </p:cNvPr>
          <p:cNvSpPr txBox="1"/>
          <p:nvPr/>
        </p:nvSpPr>
        <p:spPr>
          <a:xfrm>
            <a:off x="13845681" y="5160654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Loss_Adam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A1D60-6251-2698-DE45-D418F5265B25}"/>
              </a:ext>
            </a:extLst>
          </p:cNvPr>
          <p:cNvSpPr txBox="1"/>
          <p:nvPr/>
        </p:nvSpPr>
        <p:spPr>
          <a:xfrm>
            <a:off x="9830892" y="8489641"/>
            <a:ext cx="2665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Accuracy_SGD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B8C5E0-F088-A119-E3DD-57FF6D518134}"/>
              </a:ext>
            </a:extLst>
          </p:cNvPr>
          <p:cNvSpPr txBox="1"/>
          <p:nvPr/>
        </p:nvSpPr>
        <p:spPr>
          <a:xfrm>
            <a:off x="13845681" y="8489641"/>
            <a:ext cx="2132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Train </a:t>
            </a:r>
            <a:r>
              <a:rPr lang="en-US" altLang="ko-KR" sz="2000" b="1" dirty="0" err="1">
                <a:latin typeface="Pretendard" pitchFamily="34" charset="0"/>
                <a:cs typeface="Pretendard" pitchFamily="34" charset="0"/>
              </a:rPr>
              <a:t>Loss_SGD</a:t>
            </a:r>
            <a:endParaRPr lang="en-US" sz="20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2" name="Picture 1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D527B8B3-FFE5-54A3-4B47-3EDC7FA0E8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779" y="3340766"/>
            <a:ext cx="3601404" cy="1712206"/>
          </a:xfrm>
          <a:prstGeom prst="rect">
            <a:avLst/>
          </a:prstGeom>
        </p:spPr>
      </p:pic>
      <p:pic>
        <p:nvPicPr>
          <p:cNvPr id="5" name="Picture 4" descr="A graph showing a line of red lines&#10;&#10;Description automatically generated with medium confidence">
            <a:extLst>
              <a:ext uri="{FF2B5EF4-FFF2-40B4-BE49-F238E27FC236}">
                <a16:creationId xmlns:a16="http://schemas.microsoft.com/office/drawing/2014/main" id="{EF967841-28C6-9E83-6A44-70D97247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96" y="3364100"/>
            <a:ext cx="3601404" cy="1712206"/>
          </a:xfrm>
          <a:prstGeom prst="rect">
            <a:avLst/>
          </a:prstGeom>
        </p:spPr>
      </p:pic>
      <p:pic>
        <p:nvPicPr>
          <p:cNvPr id="14" name="Picture 13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9E7808EE-8D0F-E438-3585-2511B15AF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50" y="6398428"/>
            <a:ext cx="6258250" cy="1266649"/>
          </a:xfrm>
          <a:prstGeom prst="rect">
            <a:avLst/>
          </a:prstGeom>
        </p:spPr>
      </p:pic>
      <p:pic>
        <p:nvPicPr>
          <p:cNvPr id="19" name="Picture 18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1BE7895E-B881-EC5E-1723-0619FDFFA7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79" y="7886700"/>
            <a:ext cx="6258250" cy="12616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1605EC-74A2-0B76-127C-CA58B4FA6D5A}"/>
              </a:ext>
            </a:extLst>
          </p:cNvPr>
          <p:cNvSpPr/>
          <p:nvPr/>
        </p:nvSpPr>
        <p:spPr>
          <a:xfrm>
            <a:off x="9296400" y="2973086"/>
            <a:ext cx="8001000" cy="2716873"/>
          </a:xfrm>
          <a:prstGeom prst="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E4EFF-1412-79D0-5EC0-E9644DF592E1}"/>
              </a:ext>
            </a:extLst>
          </p:cNvPr>
          <p:cNvSpPr txBox="1"/>
          <p:nvPr/>
        </p:nvSpPr>
        <p:spPr>
          <a:xfrm>
            <a:off x="2309811" y="556938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" pitchFamily="34" charset="0"/>
                <a:cs typeface="Pretendard" pitchFamily="34" charset="0"/>
              </a:rPr>
              <a:t>Test Accuracy </a:t>
            </a:r>
            <a:r>
              <a:rPr lang="en-US" altLang="ko-KR" b="1" dirty="0">
                <a:latin typeface="Pretendard" pitchFamily="34" charset="0"/>
                <a:cs typeface="Pretendard" pitchFamily="34" charset="0"/>
              </a:rPr>
              <a:t>85.07</a:t>
            </a:r>
            <a:r>
              <a:rPr lang="en-US" altLang="ko-KR" sz="1800" b="1" dirty="0">
                <a:latin typeface="Pretendard" pitchFamily="34" charset="0"/>
                <a:cs typeface="Pretendard" pitchFamily="34" charset="0"/>
              </a:rPr>
              <a:t>%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7E6AA-0C5A-401B-D837-A2D3C3962817}"/>
              </a:ext>
            </a:extLst>
          </p:cNvPr>
          <p:cNvSpPr txBox="1"/>
          <p:nvPr/>
        </p:nvSpPr>
        <p:spPr>
          <a:xfrm>
            <a:off x="6207521" y="585057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" pitchFamily="34" charset="0"/>
                <a:cs typeface="Pretendard" pitchFamily="34" charset="0"/>
              </a:rPr>
              <a:t>Test Accuracy 79.16%</a:t>
            </a:r>
            <a:endParaRPr lang="en-US" sz="1800" b="1" dirty="0">
              <a:latin typeface="Pretendard" pitchFamily="34" charset="0"/>
              <a:cs typeface="Pretendard" pitchFamily="34" charset="0"/>
            </a:endParaRPr>
          </a:p>
        </p:txBody>
      </p:sp>
      <p:pic>
        <p:nvPicPr>
          <p:cNvPr id="32" name="Picture 31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C9344C72-89D4-28E9-4DF6-E39FB3C804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6290680"/>
            <a:ext cx="3684126" cy="1751534"/>
          </a:xfrm>
          <a:prstGeom prst="rect">
            <a:avLst/>
          </a:prstGeom>
        </p:spPr>
      </p:pic>
      <p:pic>
        <p:nvPicPr>
          <p:cNvPr id="34" name="Picture 33" descr="A graph showing a number of red lines&#10;&#10;Description automatically generated with medium confidence">
            <a:extLst>
              <a:ext uri="{FF2B5EF4-FFF2-40B4-BE49-F238E27FC236}">
                <a16:creationId xmlns:a16="http://schemas.microsoft.com/office/drawing/2014/main" id="{6032B49B-387D-EBD1-FE19-CE2F0422E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324" y="6290680"/>
            <a:ext cx="3684126" cy="175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9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806" y="758621"/>
            <a:ext cx="16634101" cy="8915112"/>
            <a:chOff x="825806" y="758621"/>
            <a:chExt cx="16634101" cy="8915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129" y="9065637"/>
            <a:ext cx="17253456" cy="710953"/>
            <a:chOff x="516129" y="9065637"/>
            <a:chExt cx="17253456" cy="710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129" y="9065637"/>
              <a:ext cx="17253456" cy="710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095" y="1790899"/>
            <a:ext cx="16190476" cy="7143"/>
            <a:chOff x="1098095" y="1790899"/>
            <a:chExt cx="16190476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095" y="1790899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2404786"/>
            <a:ext cx="6171429" cy="6171429"/>
            <a:chOff x="6057143" y="2404786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4246" y="-278111"/>
              <a:ext cx="12342857" cy="123428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24047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16246" y="3981326"/>
            <a:ext cx="9053221" cy="3018348"/>
            <a:chOff x="4616246" y="3981326"/>
            <a:chExt cx="9053221" cy="3018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6246" y="3981326"/>
              <a:ext cx="9053221" cy="301834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903475" y="9318981"/>
            <a:ext cx="8478764" cy="4304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200" dirty="0">
                <a:solidFill>
                  <a:srgbClr val="EEEEEE"/>
                </a:solidFill>
                <a:latin typeface="Pretendard SemiBold" pitchFamily="34" charset="0"/>
                <a:cs typeface="Pretendard SemiBold" pitchFamily="34" charset="0"/>
              </a:rPr>
              <a:t>www.miricanvas.com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1028197" y="7779676"/>
            <a:ext cx="5935695" cy="1405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dirty="0">
                <a:solidFill>
                  <a:srgbClr val="EEEEEE"/>
                </a:solidFill>
                <a:latin typeface="Pretendard" pitchFamily="34" charset="0"/>
                <a:cs typeface="Pretendard" pitchFamily="34" charset="0"/>
              </a:rPr>
              <a:t>Manager. 김미리</a:t>
            </a:r>
          </a:p>
          <a:p>
            <a:pPr algn="r"/>
            <a:r>
              <a:rPr lang="en-US" sz="1600" dirty="0">
                <a:solidFill>
                  <a:srgbClr val="EEEEEE"/>
                </a:solidFill>
                <a:latin typeface="Pretendard" pitchFamily="34" charset="0"/>
                <a:cs typeface="Pretendard" pitchFamily="34" charset="0"/>
              </a:rPr>
              <a:t>E-Mail. miri@mcompany.com</a:t>
            </a:r>
          </a:p>
          <a:p>
            <a:pPr algn="r"/>
            <a:r>
              <a:rPr lang="en-US" sz="1600" dirty="0">
                <a:solidFill>
                  <a:srgbClr val="EEEEEE"/>
                </a:solidFill>
                <a:latin typeface="Pretendard" pitchFamily="34" charset="0"/>
                <a:cs typeface="Pretendard" pitchFamily="34" charset="0"/>
              </a:rPr>
              <a:t>Tel. 070.1234.5678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523810" y="3277615"/>
            <a:ext cx="1238095" cy="1238095"/>
            <a:chOff x="8523810" y="3277615"/>
            <a:chExt cx="1238095" cy="12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3810" y="3277615"/>
              <a:ext cx="1238095" cy="12380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697483" y="6323324"/>
            <a:ext cx="10890756" cy="798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4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 경청해주셔서 감사합니다.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713615" y="4550262"/>
            <a:ext cx="12858485" cy="2656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dirty="0">
                <a:solidFill>
                  <a:srgbClr val="FFFFFF"/>
                </a:solidFill>
                <a:latin typeface="SB AggroOTF Medium" pitchFamily="34" charset="0"/>
                <a:cs typeface="SB AggroOTF Medium" pitchFamily="34" charset="0"/>
              </a:rPr>
              <a:t>Thank You!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87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1905" y="1326365"/>
            <a:ext cx="761905" cy="761905"/>
            <a:chOff x="8761905" y="1326365"/>
            <a:chExt cx="761905" cy="7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8761629" y="1492743"/>
              <a:ext cx="762456" cy="6507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95959"/>
                  </a:solidFill>
                  <a:latin typeface="Pretendard SemiBold" pitchFamily="34" charset="0"/>
                  <a:cs typeface="Pretendard SemiBold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406545" y="6235041"/>
            <a:ext cx="34014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>
                <a:latin typeface="Pretendard" pitchFamily="34" charset="0"/>
              </a:rPr>
              <a:t>Summer: 1540 images</a:t>
            </a:r>
          </a:p>
          <a:p>
            <a:pPr algn="just"/>
            <a:r>
              <a:rPr lang="en-US" altLang="ko-KR" sz="2000" dirty="0">
                <a:latin typeface="Pretendard" pitchFamily="34" charset="0"/>
              </a:rPr>
              <a:t>Winter: 1200 images</a:t>
            </a:r>
          </a:p>
          <a:p>
            <a:pPr algn="just"/>
            <a:endParaRPr lang="en-US" altLang="ko-KR" sz="2000" dirty="0">
              <a:latin typeface="Pretendard" pitchFamily="34" charset="0"/>
            </a:endParaRP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train_summer</a:t>
            </a:r>
            <a:r>
              <a:rPr lang="en-US" altLang="ko-KR" sz="2000" dirty="0">
                <a:latin typeface="Pretendard" pitchFamily="34" charset="0"/>
              </a:rPr>
              <a:t>: 1231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train_winter</a:t>
            </a:r>
            <a:r>
              <a:rPr lang="en-US" altLang="ko-KR" sz="2000" dirty="0">
                <a:latin typeface="Pretendard" pitchFamily="34" charset="0"/>
              </a:rPr>
              <a:t>: 962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test_summer</a:t>
            </a:r>
            <a:r>
              <a:rPr lang="en-US" altLang="ko-KR" sz="2000" dirty="0">
                <a:latin typeface="Pretendard" pitchFamily="34" charset="0"/>
              </a:rPr>
              <a:t>: 309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test_winter</a:t>
            </a:r>
            <a:r>
              <a:rPr lang="en-US" altLang="ko-KR" sz="2000" dirty="0">
                <a:latin typeface="Pretendard" pitchFamily="34" charset="0"/>
              </a:rPr>
              <a:t>: 238 images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656395" y="5222309"/>
            <a:ext cx="985741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File Path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구성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AA222-294A-1583-82D8-AB605F143372}"/>
              </a:ext>
            </a:extLst>
          </p:cNvPr>
          <p:cNvSpPr txBox="1"/>
          <p:nvPr/>
        </p:nvSpPr>
        <p:spPr>
          <a:xfrm>
            <a:off x="1656395" y="6264176"/>
            <a:ext cx="302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📦</a:t>
            </a:r>
            <a:r>
              <a:rPr lang="en-US" dirty="0"/>
              <a:t>summer2winter_yosemite</a:t>
            </a:r>
            <a:br>
              <a:rPr lang="en-US" dirty="0"/>
            </a:br>
            <a:r>
              <a:rPr lang="en-US" dirty="0"/>
              <a:t>┣ </a:t>
            </a:r>
            <a:r>
              <a:rPr lang="en-KR" dirty="0"/>
              <a:t>📂</a:t>
            </a:r>
            <a:r>
              <a:rPr lang="en-US" dirty="0"/>
              <a:t>test</a:t>
            </a:r>
            <a:br>
              <a:rPr lang="en-US" dirty="0"/>
            </a:br>
            <a:r>
              <a:rPr lang="en-US" dirty="0"/>
              <a:t>┃ ┣ </a:t>
            </a:r>
            <a:r>
              <a:rPr lang="en-KR" dirty="0"/>
              <a:t>📂</a:t>
            </a:r>
            <a:r>
              <a:rPr lang="en-US" dirty="0" err="1"/>
              <a:t>test_summer</a:t>
            </a:r>
            <a:br>
              <a:rPr lang="en-US" dirty="0"/>
            </a:br>
            <a:r>
              <a:rPr lang="en-US" dirty="0"/>
              <a:t>┃ ┗ </a:t>
            </a:r>
            <a:r>
              <a:rPr lang="en-KR" dirty="0"/>
              <a:t>📂</a:t>
            </a:r>
            <a:r>
              <a:rPr lang="en-US" dirty="0" err="1"/>
              <a:t>test_winter</a:t>
            </a:r>
            <a:br>
              <a:rPr lang="en-US" dirty="0"/>
            </a:br>
            <a:r>
              <a:rPr lang="en-US" dirty="0"/>
              <a:t>┗ </a:t>
            </a:r>
            <a:r>
              <a:rPr lang="en-KR" dirty="0"/>
              <a:t>📂</a:t>
            </a:r>
            <a:r>
              <a:rPr lang="en-US" dirty="0"/>
              <a:t>train</a:t>
            </a:r>
            <a:br>
              <a:rPr lang="en-US" dirty="0"/>
            </a:br>
            <a:r>
              <a:rPr lang="ko-KR" altLang="en-US" dirty="0"/>
              <a:t>    </a:t>
            </a:r>
            <a:r>
              <a:rPr lang="en-US" dirty="0"/>
              <a:t> ┣ </a:t>
            </a:r>
            <a:r>
              <a:rPr lang="en-KR" dirty="0"/>
              <a:t>📂</a:t>
            </a:r>
            <a:r>
              <a:rPr lang="en-US" dirty="0" err="1"/>
              <a:t>train_summer</a:t>
            </a:r>
            <a:br>
              <a:rPr lang="en-US" dirty="0"/>
            </a:br>
            <a:r>
              <a:rPr lang="ko-KR" altLang="en-US" dirty="0"/>
              <a:t>     </a:t>
            </a:r>
            <a:r>
              <a:rPr lang="en-US" dirty="0"/>
              <a:t>┗ </a:t>
            </a:r>
            <a:r>
              <a:rPr lang="en-KR" dirty="0"/>
              <a:t>📂</a:t>
            </a:r>
            <a:r>
              <a:rPr lang="en-US" dirty="0" err="1"/>
              <a:t>train_winter</a:t>
            </a:r>
            <a:br>
              <a:rPr lang="en-US" dirty="0"/>
            </a:br>
            <a:endParaRPr lang="en-KR" dirty="0"/>
          </a:p>
        </p:txBody>
      </p:sp>
      <p:sp>
        <p:nvSpPr>
          <p:cNvPr id="8" name="Object 23">
            <a:extLst>
              <a:ext uri="{FF2B5EF4-FFF2-40B4-BE49-F238E27FC236}">
                <a16:creationId xmlns:a16="http://schemas.microsoft.com/office/drawing/2014/main" id="{49E50EE3-0C08-28DC-0580-30906BD11E84}"/>
              </a:ext>
            </a:extLst>
          </p:cNvPr>
          <p:cNvSpPr txBox="1"/>
          <p:nvPr/>
        </p:nvSpPr>
        <p:spPr>
          <a:xfrm>
            <a:off x="6406545" y="5222309"/>
            <a:ext cx="27363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Train, Test Split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D5359886-2FA0-C0A6-C629-CDBB9EEEC54B}"/>
              </a:ext>
            </a:extLst>
          </p:cNvPr>
          <p:cNvSpPr txBox="1"/>
          <p:nvPr/>
        </p:nvSpPr>
        <p:spPr>
          <a:xfrm>
            <a:off x="1656395" y="3627629"/>
            <a:ext cx="1472660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This dataset was obtained from UC Berkeley's official directory of </a:t>
            </a:r>
            <a:r>
              <a:rPr lang="en-US" sz="2800" b="0" i="0" u="none" strike="noStrike" dirty="0">
                <a:solidFill>
                  <a:srgbClr val="202124"/>
                </a:solidFill>
                <a:effectLst/>
                <a:latin typeface="Inter"/>
                <a:hlinkClick r:id="rId7"/>
              </a:rPr>
              <a:t>CycleGAN Datasets</a:t>
            </a:r>
            <a:r>
              <a:rPr lang="en-US" sz="3200" b="0" i="0" dirty="0">
                <a:solidFill>
                  <a:srgbClr val="3C4043"/>
                </a:solidFill>
                <a:effectLst/>
                <a:latin typeface="Inter"/>
              </a:rPr>
              <a:t> </a:t>
            </a:r>
            <a:endParaRPr lang="en-US" dirty="0"/>
          </a:p>
        </p:txBody>
      </p:sp>
      <p:pic>
        <p:nvPicPr>
          <p:cNvPr id="21" name="Picture 20" descr="A body of water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912CA32E-C0DC-9BE9-EC0F-AC1E1CF4F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92975"/>
            <a:ext cx="2806947" cy="2806947"/>
          </a:xfrm>
          <a:prstGeom prst="rect">
            <a:avLst/>
          </a:prstGeom>
        </p:spPr>
      </p:pic>
      <p:sp>
        <p:nvSpPr>
          <p:cNvPr id="25" name="Object 23">
            <a:extLst>
              <a:ext uri="{FF2B5EF4-FFF2-40B4-BE49-F238E27FC236}">
                <a16:creationId xmlns:a16="http://schemas.microsoft.com/office/drawing/2014/main" id="{705C87C2-F097-486B-D218-384AD4F98451}"/>
              </a:ext>
            </a:extLst>
          </p:cNvPr>
          <p:cNvSpPr txBox="1"/>
          <p:nvPr/>
        </p:nvSpPr>
        <p:spPr>
          <a:xfrm>
            <a:off x="11247486" y="5222309"/>
            <a:ext cx="27363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Image Size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BD7E3326-2366-2EBB-0845-D1D95077C5E6}"/>
              </a:ext>
            </a:extLst>
          </p:cNvPr>
          <p:cNvSpPr txBox="1"/>
          <p:nvPr/>
        </p:nvSpPr>
        <p:spPr>
          <a:xfrm>
            <a:off x="14368143" y="6092975"/>
            <a:ext cx="34014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>
                <a:latin typeface="Pretendard" pitchFamily="34" charset="0"/>
              </a:rPr>
              <a:t>Size: 256 X 256</a:t>
            </a: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6BD8D8E8-2001-E5DE-BA52-412D643A7A7A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/>
              <a:t>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65273-78B1-0325-2D8E-83245B77D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74B2AA4-EAEE-0A30-6FDB-95B4848B8634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0FB33A5-6642-CA97-E00A-E3328AAC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A52D6B8D-A2B2-DEA0-BC47-06F485047C38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8895663-93E8-75CB-8FC5-98E3E7C1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735839F2-69F5-43E6-AE23-7CB17866CA19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75DA65D-F9CD-611E-1B0F-E656B9DBF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9E7E601-91BB-8E23-42F9-F0EF1481B17B}"/>
              </a:ext>
            </a:extLst>
          </p:cNvPr>
          <p:cNvGrpSpPr/>
          <p:nvPr/>
        </p:nvGrpSpPr>
        <p:grpSpPr>
          <a:xfrm>
            <a:off x="8761905" y="1326365"/>
            <a:ext cx="761905" cy="761905"/>
            <a:chOff x="8761905" y="1326365"/>
            <a:chExt cx="761905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28B64576-61BF-80F5-0E2D-68601B7C0D1C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8A2ADBB8-4D81-2F61-838D-2227392BB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BCC15E37-18DF-63A5-EB5B-F47F1E10CEA6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6507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595959"/>
                  </a:solidFill>
                  <a:latin typeface="Pretendard SemiBold" pitchFamily="34" charset="0"/>
                  <a:cs typeface="Pretendard SemiBold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D3D0757-E7B2-1F4A-9736-9D10A51CCFAF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EBCBE17-DFFB-753F-0022-BC3A34716C28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54EA7520-0064-0CF2-4B18-0170EF878D02}"/>
              </a:ext>
            </a:extLst>
          </p:cNvPr>
          <p:cNvSpPr txBox="1"/>
          <p:nvPr/>
        </p:nvSpPr>
        <p:spPr>
          <a:xfrm>
            <a:off x="6406545" y="6235041"/>
            <a:ext cx="340143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>
                <a:latin typeface="Pretendard" pitchFamily="34" charset="0"/>
              </a:rPr>
              <a:t>Summer: 1540 images</a:t>
            </a:r>
          </a:p>
          <a:p>
            <a:pPr algn="just"/>
            <a:r>
              <a:rPr lang="en-US" altLang="ko-KR" sz="2000" dirty="0">
                <a:latin typeface="Pretendard" pitchFamily="34" charset="0"/>
              </a:rPr>
              <a:t>Winter: 1200 images</a:t>
            </a:r>
          </a:p>
          <a:p>
            <a:pPr algn="just"/>
            <a:endParaRPr lang="en-US" altLang="ko-KR" sz="2000" dirty="0">
              <a:latin typeface="Pretendard" pitchFamily="34" charset="0"/>
            </a:endParaRP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train_summer</a:t>
            </a:r>
            <a:r>
              <a:rPr lang="en-US" altLang="ko-KR" sz="2000" dirty="0">
                <a:latin typeface="Pretendard" pitchFamily="34" charset="0"/>
              </a:rPr>
              <a:t>: 1231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train_winter</a:t>
            </a:r>
            <a:r>
              <a:rPr lang="en-US" altLang="ko-KR" sz="2000" dirty="0">
                <a:latin typeface="Pretendard" pitchFamily="34" charset="0"/>
              </a:rPr>
              <a:t>: 962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test_summer</a:t>
            </a:r>
            <a:r>
              <a:rPr lang="en-US" altLang="ko-KR" sz="2000" dirty="0">
                <a:latin typeface="Pretendard" pitchFamily="34" charset="0"/>
              </a:rPr>
              <a:t>: 309 images</a:t>
            </a:r>
          </a:p>
          <a:p>
            <a:pPr algn="just"/>
            <a:r>
              <a:rPr lang="en-US" altLang="ko-KR" sz="2000" dirty="0" err="1">
                <a:latin typeface="Pretendard" pitchFamily="34" charset="0"/>
              </a:rPr>
              <a:t>test_winter</a:t>
            </a:r>
            <a:r>
              <a:rPr lang="en-US" altLang="ko-KR" sz="2000" dirty="0">
                <a:latin typeface="Pretendard" pitchFamily="34" charset="0"/>
              </a:rPr>
              <a:t>: 238 images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B9CC9DF-6BC0-1509-AF8E-5BAB9426FDD8}"/>
              </a:ext>
            </a:extLst>
          </p:cNvPr>
          <p:cNvSpPr txBox="1"/>
          <p:nvPr/>
        </p:nvSpPr>
        <p:spPr>
          <a:xfrm>
            <a:off x="1656395" y="5222309"/>
            <a:ext cx="985741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File Path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구성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D8DD0-1883-5D74-80C9-A2F754F54151}"/>
              </a:ext>
            </a:extLst>
          </p:cNvPr>
          <p:cNvSpPr txBox="1"/>
          <p:nvPr/>
        </p:nvSpPr>
        <p:spPr>
          <a:xfrm>
            <a:off x="1656395" y="6264176"/>
            <a:ext cx="302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📦</a:t>
            </a:r>
            <a:r>
              <a:rPr lang="en-US" dirty="0"/>
              <a:t>summer2winter_yosemite</a:t>
            </a:r>
            <a:br>
              <a:rPr lang="en-US" dirty="0"/>
            </a:br>
            <a:r>
              <a:rPr lang="en-US" dirty="0"/>
              <a:t>┣ </a:t>
            </a:r>
            <a:r>
              <a:rPr lang="en-KR" dirty="0"/>
              <a:t>📂</a:t>
            </a:r>
            <a:r>
              <a:rPr lang="en-US" dirty="0"/>
              <a:t>test</a:t>
            </a:r>
            <a:br>
              <a:rPr lang="en-US" dirty="0"/>
            </a:br>
            <a:r>
              <a:rPr lang="en-US" dirty="0"/>
              <a:t>┃ ┣ </a:t>
            </a:r>
            <a:r>
              <a:rPr lang="en-KR" dirty="0"/>
              <a:t>📂</a:t>
            </a:r>
            <a:r>
              <a:rPr lang="en-US" dirty="0" err="1"/>
              <a:t>test_summer</a:t>
            </a:r>
            <a:br>
              <a:rPr lang="en-US" dirty="0"/>
            </a:br>
            <a:r>
              <a:rPr lang="en-US" dirty="0"/>
              <a:t>┃ ┗ </a:t>
            </a:r>
            <a:r>
              <a:rPr lang="en-KR" dirty="0"/>
              <a:t>📂</a:t>
            </a:r>
            <a:r>
              <a:rPr lang="en-US" dirty="0" err="1"/>
              <a:t>test_winter</a:t>
            </a:r>
            <a:br>
              <a:rPr lang="en-US" dirty="0"/>
            </a:br>
            <a:r>
              <a:rPr lang="en-US" dirty="0"/>
              <a:t>┗ </a:t>
            </a:r>
            <a:r>
              <a:rPr lang="en-KR" dirty="0"/>
              <a:t>📂</a:t>
            </a:r>
            <a:r>
              <a:rPr lang="en-US" dirty="0"/>
              <a:t>train</a:t>
            </a:r>
            <a:br>
              <a:rPr lang="en-US" dirty="0"/>
            </a:br>
            <a:r>
              <a:rPr lang="ko-KR" altLang="en-US" dirty="0"/>
              <a:t>    </a:t>
            </a:r>
            <a:r>
              <a:rPr lang="en-US" dirty="0"/>
              <a:t> ┣ </a:t>
            </a:r>
            <a:r>
              <a:rPr lang="en-KR" dirty="0"/>
              <a:t>📂</a:t>
            </a:r>
            <a:r>
              <a:rPr lang="en-US" dirty="0" err="1"/>
              <a:t>train_summer</a:t>
            </a:r>
            <a:br>
              <a:rPr lang="en-US" dirty="0"/>
            </a:br>
            <a:r>
              <a:rPr lang="ko-KR" altLang="en-US" dirty="0"/>
              <a:t>     </a:t>
            </a:r>
            <a:r>
              <a:rPr lang="en-US" dirty="0"/>
              <a:t>┗ </a:t>
            </a:r>
            <a:r>
              <a:rPr lang="en-KR" dirty="0"/>
              <a:t>📂</a:t>
            </a:r>
            <a:r>
              <a:rPr lang="en-US" dirty="0" err="1"/>
              <a:t>train_winter</a:t>
            </a:r>
            <a:br>
              <a:rPr lang="en-US" dirty="0"/>
            </a:br>
            <a:endParaRPr lang="en-KR" dirty="0"/>
          </a:p>
        </p:txBody>
      </p:sp>
      <p:sp>
        <p:nvSpPr>
          <p:cNvPr id="8" name="Object 23">
            <a:extLst>
              <a:ext uri="{FF2B5EF4-FFF2-40B4-BE49-F238E27FC236}">
                <a16:creationId xmlns:a16="http://schemas.microsoft.com/office/drawing/2014/main" id="{8B77B8E9-7816-799D-AEE5-5F2C8A216463}"/>
              </a:ext>
            </a:extLst>
          </p:cNvPr>
          <p:cNvSpPr txBox="1"/>
          <p:nvPr/>
        </p:nvSpPr>
        <p:spPr>
          <a:xfrm>
            <a:off x="6406545" y="5222309"/>
            <a:ext cx="27363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Train, Test Split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71D89BCB-B0D3-5BB7-2AB6-2F707DA51695}"/>
              </a:ext>
            </a:extLst>
          </p:cNvPr>
          <p:cNvSpPr txBox="1"/>
          <p:nvPr/>
        </p:nvSpPr>
        <p:spPr>
          <a:xfrm>
            <a:off x="1656395" y="3627629"/>
            <a:ext cx="1472660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This dataset was obtained from UC Berkeley's official directory of </a:t>
            </a:r>
            <a:r>
              <a:rPr lang="en-US" sz="2800" b="0" i="0" u="none" strike="noStrike" dirty="0">
                <a:solidFill>
                  <a:srgbClr val="202124"/>
                </a:solidFill>
                <a:effectLst/>
                <a:latin typeface="Inter"/>
                <a:hlinkClick r:id="rId7"/>
              </a:rPr>
              <a:t>CycleGAN Datasets</a:t>
            </a:r>
            <a:r>
              <a:rPr lang="en-US" sz="3200" b="0" i="0" dirty="0">
                <a:solidFill>
                  <a:srgbClr val="3C4043"/>
                </a:solidFill>
                <a:effectLst/>
                <a:latin typeface="Inter"/>
              </a:rPr>
              <a:t> </a:t>
            </a:r>
            <a:endParaRPr lang="en-US" dirty="0"/>
          </a:p>
        </p:txBody>
      </p:sp>
      <p:pic>
        <p:nvPicPr>
          <p:cNvPr id="21" name="Picture 20" descr="A body of water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141FCF5B-58A8-1944-2A32-55798D178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92975"/>
            <a:ext cx="2806947" cy="2806947"/>
          </a:xfrm>
          <a:prstGeom prst="rect">
            <a:avLst/>
          </a:prstGeom>
        </p:spPr>
      </p:pic>
      <p:sp>
        <p:nvSpPr>
          <p:cNvPr id="25" name="Object 23">
            <a:extLst>
              <a:ext uri="{FF2B5EF4-FFF2-40B4-BE49-F238E27FC236}">
                <a16:creationId xmlns:a16="http://schemas.microsoft.com/office/drawing/2014/main" id="{5F17A676-DA3B-29C4-40FE-B5999844F21F}"/>
              </a:ext>
            </a:extLst>
          </p:cNvPr>
          <p:cNvSpPr txBox="1"/>
          <p:nvPr/>
        </p:nvSpPr>
        <p:spPr>
          <a:xfrm>
            <a:off x="11247486" y="5222309"/>
            <a:ext cx="27363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Image Size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5BACDC0F-1A5B-86BE-0192-EBB3173BF8E3}"/>
              </a:ext>
            </a:extLst>
          </p:cNvPr>
          <p:cNvSpPr txBox="1"/>
          <p:nvPr/>
        </p:nvSpPr>
        <p:spPr>
          <a:xfrm>
            <a:off x="14368143" y="6092975"/>
            <a:ext cx="340143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>
                <a:latin typeface="Pretendard" pitchFamily="34" charset="0"/>
              </a:rPr>
              <a:t>Size: 256 X 256</a:t>
            </a: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CA8117BF-B6DA-C78C-A415-7C0E6DF663BE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4602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70BE6-E5BA-C3DF-201D-4A2FEDD2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8911F21-24F5-DCF1-A3FB-CC6B934E01FF}"/>
              </a:ext>
            </a:extLst>
          </p:cNvPr>
          <p:cNvGrpSpPr/>
          <p:nvPr/>
        </p:nvGrpSpPr>
        <p:grpSpPr>
          <a:xfrm>
            <a:off x="825806" y="758621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A393D30-66A1-E204-F8B8-A079EA41F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CBAE0C0-53B7-062A-C67A-FE3207A7BBB3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802F705-F348-95CC-A464-2F668791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D2EB846-4411-6B5A-7425-8C4E9A0BDD54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C286B39-D383-ECDD-1610-AB82460AB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786DFB9B-7673-CC55-0A1F-2D242DD7071E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FC8D41B-5437-DF67-674C-604DB0C408CA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BB6830BC-AC0E-EA46-8DA9-CA8F7972F082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4" name="Object 13">
                <a:extLst>
                  <a:ext uri="{FF2B5EF4-FFF2-40B4-BE49-F238E27FC236}">
                    <a16:creationId xmlns:a16="http://schemas.microsoft.com/office/drawing/2014/main" id="{911640A5-164E-8AD0-B0BB-B0B0E4F54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F44CF09B-2938-8577-1800-F4F0CF4513B1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18" name="Object 18">
            <a:extLst>
              <a:ext uri="{FF2B5EF4-FFF2-40B4-BE49-F238E27FC236}">
                <a16:creationId xmlns:a16="http://schemas.microsoft.com/office/drawing/2014/main" id="{7BA590DB-A193-C030-8568-A261521168BF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D3EB1C9-F8B2-20D2-0B17-77F06641C18E}"/>
              </a:ext>
            </a:extLst>
          </p:cNvPr>
          <p:cNvGrpSpPr/>
          <p:nvPr/>
        </p:nvGrpSpPr>
        <p:grpSpPr>
          <a:xfrm>
            <a:off x="1548912" y="3902022"/>
            <a:ext cx="2857143" cy="4476190"/>
            <a:chOff x="1548912" y="3902022"/>
            <a:chExt cx="2857143" cy="4476190"/>
          </a:xfrm>
        </p:grpSpPr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AC51D938-1368-F668-A1C8-6C09FB7A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912" y="3902022"/>
              <a:ext cx="2857143" cy="447619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2A845506-D170-CA5A-F4AB-42E9A1808F7D}"/>
              </a:ext>
            </a:extLst>
          </p:cNvPr>
          <p:cNvGrpSpPr/>
          <p:nvPr/>
        </p:nvGrpSpPr>
        <p:grpSpPr>
          <a:xfrm>
            <a:off x="2691769" y="7960895"/>
            <a:ext cx="571429" cy="154405"/>
            <a:chOff x="2691769" y="7806678"/>
            <a:chExt cx="571429" cy="154405"/>
          </a:xfrm>
        </p:grpSpPr>
        <p:pic>
          <p:nvPicPr>
            <p:cNvPr id="23" name="Object 22">
              <a:extLst>
                <a:ext uri="{FF2B5EF4-FFF2-40B4-BE49-F238E27FC236}">
                  <a16:creationId xmlns:a16="http://schemas.microsoft.com/office/drawing/2014/main" id="{6D51535E-4EE4-42C1-2D92-7F780702D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769" y="7806678"/>
              <a:ext cx="571429" cy="15440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F1C23467-1E71-FD5C-4CC7-ABEC4F1B0557}"/>
              </a:ext>
            </a:extLst>
          </p:cNvPr>
          <p:cNvGrpSpPr/>
          <p:nvPr/>
        </p:nvGrpSpPr>
        <p:grpSpPr>
          <a:xfrm>
            <a:off x="1787007" y="5676860"/>
            <a:ext cx="2380952" cy="9524"/>
            <a:chOff x="1787007" y="5676860"/>
            <a:chExt cx="2380952" cy="9524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3CEFFFFF-9D3A-B84C-8B75-BBB1BDE9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7007" y="5676860"/>
              <a:ext cx="2380952" cy="9524"/>
            </a:xfrm>
            <a:prstGeom prst="rect">
              <a:avLst/>
            </a:prstGeom>
          </p:spPr>
        </p:pic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77533E48-832E-CD6B-0356-B2DE3824BD3F}"/>
              </a:ext>
            </a:extLst>
          </p:cNvPr>
          <p:cNvSpPr txBox="1"/>
          <p:nvPr/>
        </p:nvSpPr>
        <p:spPr>
          <a:xfrm>
            <a:off x="1833194" y="4350398"/>
            <a:ext cx="2288577" cy="4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STEP 1</a:t>
            </a:r>
            <a:endParaRPr lang="en-US" dirty="0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814D0D25-1744-E2BF-5DCD-F7B908D6C21A}"/>
              </a:ext>
            </a:extLst>
          </p:cNvPr>
          <p:cNvSpPr txBox="1"/>
          <p:nvPr/>
        </p:nvSpPr>
        <p:spPr>
          <a:xfrm>
            <a:off x="1466800" y="5122295"/>
            <a:ext cx="302137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595959"/>
                </a:solidFill>
                <a:latin typeface="Pretendard" pitchFamily="34" charset="0"/>
              </a:rPr>
              <a:t>Data Pipeline</a:t>
            </a:r>
            <a:endParaRPr lang="en-US" dirty="0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6A256B9-FB5F-91EF-003B-839415956D01}"/>
              </a:ext>
            </a:extLst>
          </p:cNvPr>
          <p:cNvSpPr txBox="1"/>
          <p:nvPr/>
        </p:nvSpPr>
        <p:spPr>
          <a:xfrm>
            <a:off x="1201188" y="5909133"/>
            <a:ext cx="355258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Custom Image Dataset </a:t>
            </a:r>
            <a:r>
              <a:rPr lang="en-US" sz="1800" dirty="0" err="1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설계</a:t>
            </a:r>
            <a:endParaRPr lang="en-US" dirty="0"/>
          </a:p>
        </p:txBody>
      </p: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6A2F2B02-37A1-9B9A-6953-5F8788FA5274}"/>
              </a:ext>
            </a:extLst>
          </p:cNvPr>
          <p:cNvGrpSpPr/>
          <p:nvPr/>
        </p:nvGrpSpPr>
        <p:grpSpPr>
          <a:xfrm>
            <a:off x="4631599" y="3902022"/>
            <a:ext cx="2857143" cy="4476190"/>
            <a:chOff x="4631599" y="3902022"/>
            <a:chExt cx="2857143" cy="4476190"/>
          </a:xfrm>
        </p:grpSpPr>
        <p:pic>
          <p:nvPicPr>
            <p:cNvPr id="32" name="Object 31">
              <a:extLst>
                <a:ext uri="{FF2B5EF4-FFF2-40B4-BE49-F238E27FC236}">
                  <a16:creationId xmlns:a16="http://schemas.microsoft.com/office/drawing/2014/main" id="{C169CF05-8140-766F-6FBA-58FE4CCC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1599" y="3902022"/>
              <a:ext cx="2857143" cy="4476190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DD2939EB-4C6C-C318-F303-8DCC9E90BCAC}"/>
              </a:ext>
            </a:extLst>
          </p:cNvPr>
          <p:cNvGrpSpPr/>
          <p:nvPr/>
        </p:nvGrpSpPr>
        <p:grpSpPr>
          <a:xfrm>
            <a:off x="5774456" y="7960895"/>
            <a:ext cx="571429" cy="154405"/>
            <a:chOff x="5774456" y="7806678"/>
            <a:chExt cx="571429" cy="15440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A1FC26F0-B58C-F1BD-272D-2613A086E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4456" y="7806678"/>
              <a:ext cx="571429" cy="154405"/>
            </a:xfrm>
            <a:prstGeom prst="rect">
              <a:avLst/>
            </a:prstGeom>
          </p:spPr>
        </p:pic>
      </p:grp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09374426-0D6E-2226-1161-DA81A0BFE6E8}"/>
              </a:ext>
            </a:extLst>
          </p:cNvPr>
          <p:cNvGrpSpPr/>
          <p:nvPr/>
        </p:nvGrpSpPr>
        <p:grpSpPr>
          <a:xfrm>
            <a:off x="4869694" y="5676860"/>
            <a:ext cx="2380952" cy="9524"/>
            <a:chOff x="4869694" y="5676860"/>
            <a:chExt cx="2380952" cy="9524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A479B3AC-8246-2A09-FA49-1B499D595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9694" y="5676860"/>
              <a:ext cx="2380952" cy="9524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BE9E7408-5730-33AA-701E-232456258A17}"/>
              </a:ext>
            </a:extLst>
          </p:cNvPr>
          <p:cNvSpPr txBox="1"/>
          <p:nvPr/>
        </p:nvSpPr>
        <p:spPr>
          <a:xfrm>
            <a:off x="4915885" y="4350400"/>
            <a:ext cx="2288577" cy="4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STEP 2</a:t>
            </a:r>
            <a:endParaRPr lang="en-US" dirty="0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E256A00C-18AB-D519-4078-2D15047C6449}"/>
              </a:ext>
            </a:extLst>
          </p:cNvPr>
          <p:cNvSpPr txBox="1"/>
          <p:nvPr/>
        </p:nvSpPr>
        <p:spPr>
          <a:xfrm>
            <a:off x="4549486" y="5122295"/>
            <a:ext cx="302137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Data Augmentation</a:t>
            </a:r>
            <a:endParaRPr lang="en-US" dirty="0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69E1C925-1166-6485-E2D9-0CBFE31D8294}"/>
              </a:ext>
            </a:extLst>
          </p:cNvPr>
          <p:cNvSpPr txBox="1"/>
          <p:nvPr/>
        </p:nvSpPr>
        <p:spPr>
          <a:xfrm>
            <a:off x="4170030" y="5909133"/>
            <a:ext cx="37802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 err="1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Albumentation</a:t>
            </a:r>
            <a:r>
              <a: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 Module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B2B1370D-5D2B-81ED-427C-61E53A36F77C}"/>
              </a:ext>
            </a:extLst>
          </p:cNvPr>
          <p:cNvGrpSpPr/>
          <p:nvPr/>
        </p:nvGrpSpPr>
        <p:grpSpPr>
          <a:xfrm>
            <a:off x="7366559" y="3902022"/>
            <a:ext cx="3552587" cy="4476190"/>
            <a:chOff x="7366559" y="3902022"/>
            <a:chExt cx="3552587" cy="4476190"/>
          </a:xfrm>
        </p:grpSpPr>
        <p:grpSp>
          <p:nvGrpSpPr>
            <p:cNvPr id="1013" name="그룹 1013">
              <a:extLst>
                <a:ext uri="{FF2B5EF4-FFF2-40B4-BE49-F238E27FC236}">
                  <a16:creationId xmlns:a16="http://schemas.microsoft.com/office/drawing/2014/main" id="{973520EB-B7D8-678A-9320-9881D98F8D68}"/>
                </a:ext>
              </a:extLst>
            </p:cNvPr>
            <p:cNvGrpSpPr/>
            <p:nvPr/>
          </p:nvGrpSpPr>
          <p:grpSpPr>
            <a:xfrm>
              <a:off x="7714286" y="3902022"/>
              <a:ext cx="2857143" cy="4476190"/>
              <a:chOff x="7714286" y="3902022"/>
              <a:chExt cx="2857143" cy="4476190"/>
            </a:xfrm>
          </p:grpSpPr>
          <p:pic>
            <p:nvPicPr>
              <p:cNvPr id="45" name="Object 44">
                <a:extLst>
                  <a:ext uri="{FF2B5EF4-FFF2-40B4-BE49-F238E27FC236}">
                    <a16:creationId xmlns:a16="http://schemas.microsoft.com/office/drawing/2014/main" id="{53A58D0D-194D-3C7E-5F52-9179E0655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14286" y="3902022"/>
                <a:ext cx="2857143" cy="4476190"/>
              </a:xfrm>
              <a:prstGeom prst="rect">
                <a:avLst/>
              </a:prstGeom>
            </p:spPr>
          </p:pic>
        </p:grpSp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4FE1F94A-2341-8C14-B9F9-3584F0CF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7143" y="7960895"/>
              <a:ext cx="571429" cy="154405"/>
            </a:xfrm>
            <a:prstGeom prst="rect">
              <a:avLst/>
            </a:prstGeom>
          </p:spPr>
        </p:pic>
        <p:grpSp>
          <p:nvGrpSpPr>
            <p:cNvPr id="1015" name="그룹 1015">
              <a:extLst>
                <a:ext uri="{FF2B5EF4-FFF2-40B4-BE49-F238E27FC236}">
                  <a16:creationId xmlns:a16="http://schemas.microsoft.com/office/drawing/2014/main" id="{7091F1EC-26B1-7F3A-4D51-294DDAA6AF9C}"/>
                </a:ext>
              </a:extLst>
            </p:cNvPr>
            <p:cNvGrpSpPr/>
            <p:nvPr/>
          </p:nvGrpSpPr>
          <p:grpSpPr>
            <a:xfrm>
              <a:off x="7952381" y="5676860"/>
              <a:ext cx="2380952" cy="9524"/>
              <a:chOff x="7952381" y="5676860"/>
              <a:chExt cx="2380952" cy="9524"/>
            </a:xfrm>
          </p:grpSpPr>
          <p:pic>
            <p:nvPicPr>
              <p:cNvPr id="51" name="Object 50">
                <a:extLst>
                  <a:ext uri="{FF2B5EF4-FFF2-40B4-BE49-F238E27FC236}">
                    <a16:creationId xmlns:a16="http://schemas.microsoft.com/office/drawing/2014/main" id="{21F1D753-E790-ACB7-8E5C-5C4695E1A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52381" y="5676860"/>
                <a:ext cx="2380952" cy="9524"/>
              </a:xfrm>
              <a:prstGeom prst="rect">
                <a:avLst/>
              </a:prstGeom>
            </p:spPr>
          </p:pic>
        </p:grpSp>
        <p:sp>
          <p:nvSpPr>
            <p:cNvPr id="53" name="Object 53">
              <a:extLst>
                <a:ext uri="{FF2B5EF4-FFF2-40B4-BE49-F238E27FC236}">
                  <a16:creationId xmlns:a16="http://schemas.microsoft.com/office/drawing/2014/main" id="{64670A2E-97AA-F583-8C18-E16113F23938}"/>
                </a:ext>
              </a:extLst>
            </p:cNvPr>
            <p:cNvSpPr txBox="1"/>
            <p:nvPr/>
          </p:nvSpPr>
          <p:spPr>
            <a:xfrm>
              <a:off x="7998570" y="4350400"/>
              <a:ext cx="2288577" cy="449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700" dirty="0">
                  <a:solidFill>
                    <a:srgbClr val="787878"/>
                  </a:solidFill>
                  <a:latin typeface="Pretendard" pitchFamily="34" charset="0"/>
                  <a:cs typeface="Pretendard" pitchFamily="34" charset="0"/>
                </a:rPr>
                <a:t>STEP 3</a:t>
              </a:r>
              <a:endParaRPr lang="en-US" dirty="0"/>
            </a:p>
          </p:txBody>
        </p:sp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BA57BC15-7D0B-088F-4BAA-9E787CB1C3E2}"/>
                </a:ext>
              </a:extLst>
            </p:cNvPr>
            <p:cNvSpPr txBox="1"/>
            <p:nvPr/>
          </p:nvSpPr>
          <p:spPr>
            <a:xfrm>
              <a:off x="7632172" y="5122295"/>
              <a:ext cx="3021370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Dataset, </a:t>
              </a:r>
              <a:r>
                <a:rPr lang="en-US" sz="2300" dirty="0" err="1">
                  <a:solidFill>
                    <a:srgbClr val="595959"/>
                  </a:solidFill>
                  <a:latin typeface="Pretendard" pitchFamily="34" charset="0"/>
                  <a:cs typeface="Pretendard" pitchFamily="34" charset="0"/>
                </a:rPr>
                <a:t>DataLoader</a:t>
              </a:r>
              <a:endParaRPr lang="en-US" dirty="0"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77439EFA-09B1-6790-2F43-6E71FACA2747}"/>
                </a:ext>
              </a:extLst>
            </p:cNvPr>
            <p:cNvSpPr txBox="1"/>
            <p:nvPr/>
          </p:nvSpPr>
          <p:spPr>
            <a:xfrm>
              <a:off x="7366559" y="5909133"/>
              <a:ext cx="3552587" cy="2031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87878"/>
                  </a:solidFill>
                  <a:latin typeface="Pretendard" pitchFamily="34" charset="0"/>
                </a:rPr>
                <a:t>Dataset Creation (Labeling)</a:t>
              </a:r>
            </a:p>
            <a:p>
              <a:pPr algn="ctr"/>
              <a:endParaRPr lang="en-US" dirty="0">
                <a:solidFill>
                  <a:srgbClr val="787878"/>
                </a:solidFill>
                <a:latin typeface="Pretendard" pitchFamily="34" charset="0"/>
              </a:endParaRPr>
            </a:p>
            <a:p>
              <a:pPr algn="ctr"/>
              <a:r>
                <a:rPr lang="en-US" dirty="0">
                  <a:solidFill>
                    <a:srgbClr val="787878"/>
                  </a:solidFill>
                  <a:latin typeface="Pretendard" pitchFamily="34" charset="0"/>
                </a:rPr>
                <a:t>Dataset </a:t>
              </a:r>
              <a:r>
                <a:rPr lang="en-US" dirty="0" err="1">
                  <a:solidFill>
                    <a:srgbClr val="787878"/>
                  </a:solidFill>
                  <a:latin typeface="Pretendard" pitchFamily="34" charset="0"/>
                </a:rPr>
                <a:t>Concat</a:t>
              </a:r>
              <a:r>
                <a:rPr lang="en-US" dirty="0">
                  <a:solidFill>
                    <a:srgbClr val="787878"/>
                  </a:solidFill>
                  <a:latin typeface="Pretendard" pitchFamily="34" charset="0"/>
                </a:rPr>
                <a:t> (train, test)</a:t>
              </a:r>
            </a:p>
            <a:p>
              <a:pPr algn="ctr"/>
              <a:endParaRPr lang="en-US" dirty="0">
                <a:solidFill>
                  <a:srgbClr val="787878"/>
                </a:solidFill>
                <a:latin typeface="Pretendard" pitchFamily="34" charset="0"/>
              </a:endParaRPr>
            </a:p>
            <a:p>
              <a:pPr algn="ctr"/>
              <a:r>
                <a:rPr lang="en-US" dirty="0">
                  <a:solidFill>
                    <a:srgbClr val="787878"/>
                  </a:solidFill>
                  <a:latin typeface="Pretendard" pitchFamily="34" charset="0"/>
                </a:rPr>
                <a:t>Validation Dataset</a:t>
              </a:r>
              <a:endParaRPr lang="en-US" altLang="ko-KR" dirty="0">
                <a:solidFill>
                  <a:srgbClr val="787878"/>
                </a:solidFill>
                <a:latin typeface="Pretendard" pitchFamily="34" charset="0"/>
              </a:endParaRPr>
            </a:p>
            <a:p>
              <a:pPr algn="ctr"/>
              <a:endParaRPr lang="en-US" altLang="ko-KR" dirty="0">
                <a:solidFill>
                  <a:srgbClr val="787878"/>
                </a:solidFill>
                <a:latin typeface="Pretendard" pitchFamily="34" charset="0"/>
              </a:endParaRPr>
            </a:p>
            <a:p>
              <a:pPr algn="ctr"/>
              <a:r>
                <a:rPr lang="en-US" altLang="ko-KR" dirty="0">
                  <a:solidFill>
                    <a:srgbClr val="787878"/>
                  </a:solidFill>
                  <a:latin typeface="Pretendard" pitchFamily="34" charset="0"/>
                </a:rPr>
                <a:t> </a:t>
              </a:r>
              <a:r>
                <a:rPr lang="en-US" altLang="ko-KR" dirty="0" err="1">
                  <a:solidFill>
                    <a:srgbClr val="787878"/>
                  </a:solidFill>
                  <a:latin typeface="Pretendard" pitchFamily="34" charset="0"/>
                </a:rPr>
                <a:t>DataLoader</a:t>
              </a:r>
              <a:endParaRPr lang="en-US" dirty="0">
                <a:solidFill>
                  <a:srgbClr val="787878"/>
                </a:solidFill>
                <a:latin typeface="Pretendard" pitchFamily="34" charset="0"/>
              </a:endParaRPr>
            </a:p>
          </p:txBody>
        </p:sp>
      </p:grp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7E8878FA-E205-408A-3265-9E3FED047AD3}"/>
              </a:ext>
            </a:extLst>
          </p:cNvPr>
          <p:cNvGrpSpPr/>
          <p:nvPr/>
        </p:nvGrpSpPr>
        <p:grpSpPr>
          <a:xfrm>
            <a:off x="10796973" y="3902022"/>
            <a:ext cx="2857143" cy="4476190"/>
            <a:chOff x="10796973" y="3902022"/>
            <a:chExt cx="2857143" cy="4476190"/>
          </a:xfrm>
        </p:grpSpPr>
        <p:pic>
          <p:nvPicPr>
            <p:cNvPr id="58" name="Object 57">
              <a:extLst>
                <a:ext uri="{FF2B5EF4-FFF2-40B4-BE49-F238E27FC236}">
                  <a16:creationId xmlns:a16="http://schemas.microsoft.com/office/drawing/2014/main" id="{E1DFF8B2-1CD8-91DC-1450-C9BECB3E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6973" y="3902022"/>
              <a:ext cx="2857143" cy="4476190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1787996C-5DA5-4074-540A-F7A7760731CA}"/>
              </a:ext>
            </a:extLst>
          </p:cNvPr>
          <p:cNvGrpSpPr/>
          <p:nvPr/>
        </p:nvGrpSpPr>
        <p:grpSpPr>
          <a:xfrm>
            <a:off x="11939830" y="7960895"/>
            <a:ext cx="571429" cy="154405"/>
            <a:chOff x="11939830" y="7806678"/>
            <a:chExt cx="571429" cy="154405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9E42451E-E2F7-898B-95D4-8926C22B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9830" y="7806678"/>
              <a:ext cx="571429" cy="154405"/>
            </a:xfrm>
            <a:prstGeom prst="rect">
              <a:avLst/>
            </a:prstGeom>
          </p:spPr>
        </p:pic>
      </p:grp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0AAB3BA7-2A47-B2F2-225E-C083A4E558B0}"/>
              </a:ext>
            </a:extLst>
          </p:cNvPr>
          <p:cNvGrpSpPr/>
          <p:nvPr/>
        </p:nvGrpSpPr>
        <p:grpSpPr>
          <a:xfrm>
            <a:off x="11035068" y="5676860"/>
            <a:ext cx="2380952" cy="9524"/>
            <a:chOff x="11035068" y="5676860"/>
            <a:chExt cx="2380952" cy="9524"/>
          </a:xfrm>
        </p:grpSpPr>
        <p:pic>
          <p:nvPicPr>
            <p:cNvPr id="64" name="Object 63">
              <a:extLst>
                <a:ext uri="{FF2B5EF4-FFF2-40B4-BE49-F238E27FC236}">
                  <a16:creationId xmlns:a16="http://schemas.microsoft.com/office/drawing/2014/main" id="{2F37CDBF-02C5-6A4C-1CBA-556B840EE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5068" y="5676860"/>
              <a:ext cx="2380952" cy="9524"/>
            </a:xfrm>
            <a:prstGeom prst="rect">
              <a:avLst/>
            </a:prstGeom>
          </p:spPr>
        </p:pic>
      </p:grpSp>
      <p:sp>
        <p:nvSpPr>
          <p:cNvPr id="66" name="Object 66">
            <a:extLst>
              <a:ext uri="{FF2B5EF4-FFF2-40B4-BE49-F238E27FC236}">
                <a16:creationId xmlns:a16="http://schemas.microsoft.com/office/drawing/2014/main" id="{585D2AA4-3E39-A5A2-FD72-A54EE70ACC9C}"/>
              </a:ext>
            </a:extLst>
          </p:cNvPr>
          <p:cNvSpPr txBox="1"/>
          <p:nvPr/>
        </p:nvSpPr>
        <p:spPr>
          <a:xfrm>
            <a:off x="11081237" y="4350400"/>
            <a:ext cx="2288577" cy="4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STEP 4</a:t>
            </a:r>
            <a:endParaRPr lang="en-US" dirty="0"/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BCD77A37-9EB3-E0B3-EB4D-696CA12A908C}"/>
              </a:ext>
            </a:extLst>
          </p:cNvPr>
          <p:cNvSpPr txBox="1"/>
          <p:nvPr/>
        </p:nvSpPr>
        <p:spPr>
          <a:xfrm>
            <a:off x="10714819" y="5122295"/>
            <a:ext cx="302137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595959"/>
                </a:solidFill>
                <a:latin typeface="Pretendard" pitchFamily="34" charset="0"/>
              </a:rPr>
              <a:t>Transfer Learning</a:t>
            </a:r>
            <a:endParaRPr lang="en-US" dirty="0"/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9C0E527E-0BFF-8A93-B905-020FDF45BC7A}"/>
              </a:ext>
            </a:extLst>
          </p:cNvPr>
          <p:cNvSpPr txBox="1"/>
          <p:nvPr/>
        </p:nvSpPr>
        <p:spPr>
          <a:xfrm>
            <a:off x="10449236" y="5909133"/>
            <a:ext cx="355258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Pretrained Model</a:t>
            </a:r>
          </a:p>
          <a:p>
            <a:pPr algn="ctr"/>
            <a:endParaRPr lang="en-US" dirty="0">
              <a:solidFill>
                <a:srgbClr val="787878"/>
              </a:solidFill>
              <a:latin typeface="Pretendard" pitchFamily="34" charset="0"/>
            </a:endParaRPr>
          </a:p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Layer Parameter Freeze</a:t>
            </a:r>
          </a:p>
          <a:p>
            <a:pPr algn="ctr"/>
            <a:endParaRPr lang="en-US" dirty="0">
              <a:solidFill>
                <a:srgbClr val="787878"/>
              </a:solidFill>
              <a:latin typeface="Pretendard" pitchFamily="34" charset="0"/>
            </a:endParaRPr>
          </a:p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FC Layer </a:t>
            </a:r>
            <a:r>
              <a:rPr lang="en-US" dirty="0" err="1">
                <a:solidFill>
                  <a:srgbClr val="787878"/>
                </a:solidFill>
                <a:latin typeface="Pretendard" pitchFamily="34" charset="0"/>
              </a:rPr>
              <a:t>조정</a:t>
            </a:r>
            <a:endParaRPr lang="en-US" dirty="0"/>
          </a:p>
        </p:txBody>
      </p: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92505BF6-0334-3543-BF76-2589637F394F}"/>
              </a:ext>
            </a:extLst>
          </p:cNvPr>
          <p:cNvGrpSpPr/>
          <p:nvPr/>
        </p:nvGrpSpPr>
        <p:grpSpPr>
          <a:xfrm>
            <a:off x="13879660" y="3902022"/>
            <a:ext cx="2857143" cy="4476190"/>
            <a:chOff x="13879660" y="3902022"/>
            <a:chExt cx="2857143" cy="4476190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BDB71A66-7C4E-01C8-C165-DFCBDF82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79660" y="3902022"/>
              <a:ext cx="2857143" cy="4476190"/>
            </a:xfrm>
            <a:prstGeom prst="rect">
              <a:avLst/>
            </a:prstGeom>
          </p:spPr>
        </p:pic>
      </p:grpSp>
      <p:grpSp>
        <p:nvGrpSpPr>
          <p:cNvPr id="1020" name="그룹 1020">
            <a:extLst>
              <a:ext uri="{FF2B5EF4-FFF2-40B4-BE49-F238E27FC236}">
                <a16:creationId xmlns:a16="http://schemas.microsoft.com/office/drawing/2014/main" id="{A6292FB5-05BC-A236-93B3-4E84B396AB7D}"/>
              </a:ext>
            </a:extLst>
          </p:cNvPr>
          <p:cNvGrpSpPr/>
          <p:nvPr/>
        </p:nvGrpSpPr>
        <p:grpSpPr>
          <a:xfrm>
            <a:off x="14117755" y="5676860"/>
            <a:ext cx="2380952" cy="9524"/>
            <a:chOff x="14117755" y="5676860"/>
            <a:chExt cx="2380952" cy="9524"/>
          </a:xfrm>
        </p:grpSpPr>
        <p:pic>
          <p:nvPicPr>
            <p:cNvPr id="73" name="Object 72">
              <a:extLst>
                <a:ext uri="{FF2B5EF4-FFF2-40B4-BE49-F238E27FC236}">
                  <a16:creationId xmlns:a16="http://schemas.microsoft.com/office/drawing/2014/main" id="{5C5C7ABA-8845-D408-2623-422C2538C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17755" y="5676860"/>
              <a:ext cx="2380952" cy="9524"/>
            </a:xfrm>
            <a:prstGeom prst="rect">
              <a:avLst/>
            </a:prstGeom>
          </p:spPr>
        </p:pic>
      </p:grpSp>
      <p:sp>
        <p:nvSpPr>
          <p:cNvPr id="75" name="Object 75">
            <a:extLst>
              <a:ext uri="{FF2B5EF4-FFF2-40B4-BE49-F238E27FC236}">
                <a16:creationId xmlns:a16="http://schemas.microsoft.com/office/drawing/2014/main" id="{7A2EC072-6B22-1868-8110-F470ED52780B}"/>
              </a:ext>
            </a:extLst>
          </p:cNvPr>
          <p:cNvSpPr txBox="1"/>
          <p:nvPr/>
        </p:nvSpPr>
        <p:spPr>
          <a:xfrm>
            <a:off x="14163904" y="4350400"/>
            <a:ext cx="2288577" cy="4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STEP 5</a:t>
            </a:r>
            <a:endParaRPr lang="en-US" dirty="0"/>
          </a:p>
        </p:txBody>
      </p:sp>
      <p:sp>
        <p:nvSpPr>
          <p:cNvPr id="76" name="Object 76">
            <a:extLst>
              <a:ext uri="{FF2B5EF4-FFF2-40B4-BE49-F238E27FC236}">
                <a16:creationId xmlns:a16="http://schemas.microsoft.com/office/drawing/2014/main" id="{96FC1E83-CE2B-4439-1938-B5ACF7F3C2FC}"/>
              </a:ext>
            </a:extLst>
          </p:cNvPr>
          <p:cNvSpPr txBox="1"/>
          <p:nvPr/>
        </p:nvSpPr>
        <p:spPr>
          <a:xfrm>
            <a:off x="13797581" y="5122295"/>
            <a:ext cx="302137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Train, Validation, Test</a:t>
            </a:r>
            <a:endParaRPr lang="en-US" dirty="0"/>
          </a:p>
        </p:txBody>
      </p:sp>
      <p:sp>
        <p:nvSpPr>
          <p:cNvPr id="77" name="Object 77">
            <a:extLst>
              <a:ext uri="{FF2B5EF4-FFF2-40B4-BE49-F238E27FC236}">
                <a16:creationId xmlns:a16="http://schemas.microsoft.com/office/drawing/2014/main" id="{678E8459-F607-2716-F05F-27585F191571}"/>
              </a:ext>
            </a:extLst>
          </p:cNvPr>
          <p:cNvSpPr txBox="1"/>
          <p:nvPr/>
        </p:nvSpPr>
        <p:spPr>
          <a:xfrm>
            <a:off x="13531902" y="5909133"/>
            <a:ext cx="355258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EEEEEE"/>
                </a:solidFill>
                <a:latin typeface="Pretendard" pitchFamily="34" charset="0"/>
              </a:rPr>
              <a:t>Epoch 50</a:t>
            </a:r>
            <a:r>
              <a:rPr lang="ko-KR" altLang="en-US" dirty="0" err="1">
                <a:solidFill>
                  <a:srgbClr val="EEEEEE"/>
                </a:solidFill>
                <a:latin typeface="Pretendard" pitchFamily="34" charset="0"/>
              </a:rPr>
              <a:t>으로</a:t>
            </a:r>
            <a:r>
              <a:rPr lang="ko-KR" altLang="en-US" dirty="0">
                <a:solidFill>
                  <a:srgbClr val="EEEEEE"/>
                </a:solidFill>
                <a:latin typeface="Pretendard" pitchFamily="34" charset="0"/>
              </a:rPr>
              <a:t> 설정</a:t>
            </a:r>
            <a:endParaRPr lang="en-US" altLang="ko-KR" dirty="0">
              <a:solidFill>
                <a:srgbClr val="EEEEEE"/>
              </a:solidFill>
              <a:latin typeface="Pretendard" pitchFamily="34" charset="0"/>
            </a:endParaRPr>
          </a:p>
          <a:p>
            <a:pPr algn="ctr"/>
            <a:endParaRPr lang="en-US" dirty="0">
              <a:solidFill>
                <a:srgbClr val="EEEEEE"/>
              </a:solidFill>
              <a:latin typeface="Pretendard" pitchFamily="34" charset="0"/>
            </a:endParaRPr>
          </a:p>
          <a:p>
            <a:pPr algn="ctr"/>
            <a:r>
              <a:rPr lang="en-US" altLang="ko-KR" dirty="0" err="1">
                <a:solidFill>
                  <a:srgbClr val="EEEEEE"/>
                </a:solidFill>
                <a:latin typeface="Pretendard" pitchFamily="34" charset="0"/>
              </a:rPr>
              <a:t>Tensorboard</a:t>
            </a:r>
            <a:r>
              <a:rPr lang="ko-KR" altLang="en-US" dirty="0">
                <a:solidFill>
                  <a:srgbClr val="EEEEEE"/>
                </a:solidFill>
                <a:latin typeface="Pretendard" pitchFamily="34" charset="0"/>
              </a:rPr>
              <a:t>에 기록</a:t>
            </a:r>
            <a:endParaRPr lang="en-US" dirty="0"/>
          </a:p>
        </p:txBody>
      </p:sp>
      <p:sp>
        <p:nvSpPr>
          <p:cNvPr id="2" name="Object 24">
            <a:extLst>
              <a:ext uri="{FF2B5EF4-FFF2-40B4-BE49-F238E27FC236}">
                <a16:creationId xmlns:a16="http://schemas.microsoft.com/office/drawing/2014/main" id="{13192F25-0BE3-B6AF-F521-0D9313F4ACBC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- Objective</a:t>
            </a:r>
            <a:endParaRPr lang="en-US" sz="5400" dirty="0"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E80EBE1F-0D7E-2704-F35B-B2DE67DEB6A7}"/>
              </a:ext>
            </a:extLst>
          </p:cNvPr>
          <p:cNvSpPr txBox="1"/>
          <p:nvPr/>
        </p:nvSpPr>
        <p:spPr>
          <a:xfrm>
            <a:off x="1230563" y="3043429"/>
            <a:ext cx="1472660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800" dirty="0">
                <a:solidFill>
                  <a:srgbClr val="000000"/>
                </a:solidFill>
                <a:latin typeface="-apple-system"/>
              </a:rPr>
              <a:t>Binary image classification using Yosemite_summer2winter Dataset</a:t>
            </a:r>
            <a:endParaRPr lang="en-US" dirty="0"/>
          </a:p>
        </p:txBody>
      </p:sp>
      <p:sp>
        <p:nvSpPr>
          <p:cNvPr id="8" name="Object 30">
            <a:extLst>
              <a:ext uri="{FF2B5EF4-FFF2-40B4-BE49-F238E27FC236}">
                <a16:creationId xmlns:a16="http://schemas.microsoft.com/office/drawing/2014/main" id="{DB890B8C-BD61-810B-C5AC-927E4D7D06A7}"/>
              </a:ext>
            </a:extLst>
          </p:cNvPr>
          <p:cNvSpPr txBox="1"/>
          <p:nvPr/>
        </p:nvSpPr>
        <p:spPr>
          <a:xfrm>
            <a:off x="1083178" y="6466219"/>
            <a:ext cx="355258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Constructor</a:t>
            </a:r>
          </a:p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 __</a:t>
            </a:r>
            <a:r>
              <a:rPr lang="en-US" dirty="0" err="1">
                <a:solidFill>
                  <a:srgbClr val="787878"/>
                </a:solidFill>
                <a:latin typeface="Pretendard" pitchFamily="34" charset="0"/>
              </a:rPr>
              <a:t>getitem</a:t>
            </a:r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__</a:t>
            </a:r>
          </a:p>
          <a:p>
            <a:pPr algn="ctr"/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 __</a:t>
            </a:r>
            <a:r>
              <a:rPr lang="en-US" dirty="0" err="1">
                <a:solidFill>
                  <a:srgbClr val="787878"/>
                </a:solidFill>
                <a:latin typeface="Pretendard" pitchFamily="34" charset="0"/>
              </a:rPr>
              <a:t>len</a:t>
            </a:r>
            <a:r>
              <a:rPr lang="en-US" dirty="0">
                <a:solidFill>
                  <a:srgbClr val="787878"/>
                </a:solidFill>
                <a:latin typeface="Pretendard" pitchFamily="34" charset="0"/>
              </a:rPr>
              <a:t>__</a:t>
            </a:r>
            <a:endParaRPr lang="en-US" dirty="0"/>
          </a:p>
        </p:txBody>
      </p:sp>
      <p:sp>
        <p:nvSpPr>
          <p:cNvPr id="10" name="Object 42">
            <a:extLst>
              <a:ext uri="{FF2B5EF4-FFF2-40B4-BE49-F238E27FC236}">
                <a16:creationId xmlns:a16="http://schemas.microsoft.com/office/drawing/2014/main" id="{5CA54B85-62FD-4F08-2EF2-72AE0EC9038F}"/>
              </a:ext>
            </a:extLst>
          </p:cNvPr>
          <p:cNvSpPr txBox="1"/>
          <p:nvPr/>
        </p:nvSpPr>
        <p:spPr>
          <a:xfrm>
            <a:off x="4218296" y="6501523"/>
            <a:ext cx="37802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Training </a:t>
            </a:r>
            <a:r>
              <a:rPr lang="en-US" sz="1800" dirty="0" err="1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Dataset에</a:t>
            </a:r>
            <a:r>
              <a:rPr lang="en-US" sz="18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800" dirty="0" err="1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적용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EB7307-0498-8265-348B-F811ACEE9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FCF96BC-9F85-FD05-B77B-63702F895E1F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65A0B77-874C-47D7-B37F-A029F1140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59A327A7-C010-7071-AEF6-08DA000DB973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2223A40-5463-68BF-C19C-F614E165A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C5DE346-E902-5D3D-63E2-E883818D29B9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D85D35E-5073-7425-405A-CBEF1876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15667CE5-D2C9-4CA1-FFE1-A71471976615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24885E8B-4C95-0241-60E4-9689AE84C183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A99FDF7F-A4A2-3211-DE8A-6F4358FF4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A984E41A-E8E9-B037-4956-27AF12C331EC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408F1603-F5C9-809D-BB04-2444D272B37B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6E18120-83D3-C2CF-FB90-E60128161DCE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6CDE7FF6-9C5C-1436-50C6-5E6694DFB4FA}"/>
              </a:ext>
            </a:extLst>
          </p:cNvPr>
          <p:cNvSpPr txBox="1"/>
          <p:nvPr/>
        </p:nvSpPr>
        <p:spPr>
          <a:xfrm>
            <a:off x="8793005" y="4750520"/>
            <a:ext cx="7666195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·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img_dir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: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current folder path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Pretendard" pitchFamily="34" charset="0"/>
            </a:endParaRPr>
          </a:p>
          <a:p>
            <a:r>
              <a:rPr lang="en-US" sz="24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·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transform: data augmentation method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Pretendard" pitchFamily="34" charset="0"/>
            </a:endParaRPr>
          </a:p>
          <a:p>
            <a:r>
              <a:rPr lang="en-US" sz="24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label: data labeling (0 – summer, 1 – winter)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retendard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retendard" pitchFamily="34" charset="0"/>
            </a:endParaRPr>
          </a:p>
          <a:p>
            <a:r>
              <a:rPr lang="en-US" sz="24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img_paths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: [ file path in specific folder 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8994BBB4-BFEB-756D-38F3-AFBF2A5E8854}"/>
              </a:ext>
            </a:extLst>
          </p:cNvPr>
          <p:cNvSpPr txBox="1"/>
          <p:nvPr/>
        </p:nvSpPr>
        <p:spPr>
          <a:xfrm>
            <a:off x="8534400" y="3786844"/>
            <a:ext cx="878189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 err="1">
                <a:solidFill>
                  <a:srgbClr val="000000"/>
                </a:solidFill>
                <a:latin typeface="-apple-system"/>
              </a:rPr>
              <a:t>PyTorch</a:t>
            </a:r>
            <a:r>
              <a:rPr lang="en-US" altLang="ko-KR" sz="2400" b="1" dirty="0">
                <a:solidFill>
                  <a:srgbClr val="000000"/>
                </a:solidFill>
                <a:latin typeface="-apple-system"/>
              </a:rPr>
              <a:t> Dataset</a:t>
            </a:r>
            <a:r>
              <a:rPr lang="en-US" altLang="ko-KR" sz="2400" dirty="0">
                <a:solidFill>
                  <a:srgbClr val="000000"/>
                </a:solidFill>
                <a:latin typeface="-apple-system"/>
              </a:rPr>
              <a:t> – </a:t>
            </a:r>
            <a:r>
              <a:rPr lang="en-US" altLang="ko-KR" sz="2400" b="1" dirty="0">
                <a:solidFill>
                  <a:srgbClr val="000000"/>
                </a:solidFill>
                <a:latin typeface="-apple-system"/>
              </a:rPr>
              <a:t>3 components</a:t>
            </a:r>
            <a:r>
              <a:rPr lang="en-US" altLang="ko-KR" sz="2400" dirty="0">
                <a:solidFill>
                  <a:srgbClr val="000000"/>
                </a:solidFill>
                <a:latin typeface="-apple-system"/>
              </a:rPr>
              <a:t>: (data, label) for each index, length	</a:t>
            </a:r>
            <a:endParaRPr lang="en-US" sz="1600" dirty="0"/>
          </a:p>
        </p:txBody>
      </p:sp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A2BE631-58A7-1DE4-C80C-8743F56AA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19" y="3562298"/>
            <a:ext cx="7404100" cy="5562600"/>
          </a:xfrm>
          <a:prstGeom prst="rect">
            <a:avLst/>
          </a:prstGeom>
        </p:spPr>
      </p:pic>
      <p:sp>
        <p:nvSpPr>
          <p:cNvPr id="2" name="Object 24">
            <a:extLst>
              <a:ext uri="{FF2B5EF4-FFF2-40B4-BE49-F238E27FC236}">
                <a16:creationId xmlns:a16="http://schemas.microsoft.com/office/drawing/2014/main" id="{22F3EA5E-279F-FB21-7324-94CEE5D1B343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Data Pipeline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441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D015A-7706-F5CB-C9F6-52AD5659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AAD0EB1-EA56-4FB0-579C-E63CF39C31D3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1649545-7DA8-2FB8-8D57-6C5F69A5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9E3616F-ED25-0274-59F9-77DA4268D6A0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5EEA0504-2CE8-BC1B-EB24-FDB97A0D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26F035C-801D-3336-A566-F51D1F6453A4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9B2D482-E49E-21A1-8D66-CDAB1433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E86CC010-1F33-F01B-9B6E-AEF1785B8FB6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3DAC8FDC-5BB7-A72A-F299-9A88D152B7A5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22D19138-11ED-544A-1E76-35D1C1DC4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9E63370A-96D8-BC5F-97F1-BCFE1D2588A8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3A4A7960-3DAA-46FF-17E5-54F8C739B531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A5DD824-E62C-77F5-7431-2A7A015E47A6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1EF9AD1E-BBD0-A51A-3124-A6104D670B02}"/>
              </a:ext>
            </a:extLst>
          </p:cNvPr>
          <p:cNvSpPr txBox="1"/>
          <p:nvPr/>
        </p:nvSpPr>
        <p:spPr>
          <a:xfrm>
            <a:off x="8793005" y="4750520"/>
            <a:ext cx="76661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i="1" dirty="0" err="1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Torchvision</a:t>
            </a:r>
            <a:r>
              <a:rPr lang="ko-KR" altLang="en-US" sz="2000" i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에서 제공하는 </a:t>
            </a:r>
            <a:r>
              <a:rPr lang="en-US" altLang="ko-KR" sz="2000" i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transform</a:t>
            </a:r>
            <a:r>
              <a:rPr lang="ko-KR" altLang="en-US" sz="2000" i="1" dirty="0">
                <a:solidFill>
                  <a:schemeClr val="bg1">
                    <a:lumMod val="50000"/>
                  </a:schemeClr>
                </a:solidFill>
                <a:latin typeface="Pretendard" pitchFamily="34" charset="0"/>
              </a:rPr>
              <a:t>보다 더 빠르고 다양함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1412F1D0-BCE6-D7A1-AD41-B50BD2BD3B5D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Data Augmentation</a:t>
            </a:r>
            <a:endParaRPr lang="en-US" dirty="0"/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99931AAD-8332-A242-78BD-3F7063E2BFF6}"/>
              </a:ext>
            </a:extLst>
          </p:cNvPr>
          <p:cNvSpPr txBox="1"/>
          <p:nvPr/>
        </p:nvSpPr>
        <p:spPr>
          <a:xfrm>
            <a:off x="8735511" y="3428752"/>
            <a:ext cx="87818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400" b="1" dirty="0" err="1">
                <a:solidFill>
                  <a:srgbClr val="000000"/>
                </a:solidFill>
                <a:latin typeface="-apple-system"/>
              </a:rPr>
              <a:t>Albumentation</a:t>
            </a:r>
            <a:r>
              <a:rPr lang="en-US" altLang="ko-KR" sz="2400" b="1" dirty="0">
                <a:solidFill>
                  <a:srgbClr val="000000"/>
                </a:solidFill>
                <a:latin typeface="-apple-system"/>
              </a:rPr>
              <a:t> Library: Data Augmentation</a:t>
            </a:r>
            <a:r>
              <a:rPr lang="en-US" altLang="ko-KR" sz="2400" dirty="0">
                <a:solidFill>
                  <a:srgbClr val="000000"/>
                </a:solidFill>
                <a:latin typeface="-apple-system"/>
              </a:rPr>
              <a:t>	</a:t>
            </a:r>
            <a:endParaRPr lang="en-US" sz="1600" dirty="0"/>
          </a:p>
        </p:txBody>
      </p:sp>
      <p:pic>
        <p:nvPicPr>
          <p:cNvPr id="19" name="Picture 1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75B1B5B-46FB-6983-A008-8BCC346BA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16" y="3111500"/>
            <a:ext cx="7645400" cy="6070600"/>
          </a:xfrm>
          <a:prstGeom prst="rect">
            <a:avLst/>
          </a:prstGeom>
        </p:spPr>
      </p:pic>
      <p:sp>
        <p:nvSpPr>
          <p:cNvPr id="20" name="Object 23">
            <a:extLst>
              <a:ext uri="{FF2B5EF4-FFF2-40B4-BE49-F238E27FC236}">
                <a16:creationId xmlns:a16="http://schemas.microsoft.com/office/drawing/2014/main" id="{F76B601D-2E6B-D292-20E6-48B0CCBF6DE8}"/>
              </a:ext>
            </a:extLst>
          </p:cNvPr>
          <p:cNvSpPr txBox="1"/>
          <p:nvPr/>
        </p:nvSpPr>
        <p:spPr>
          <a:xfrm>
            <a:off x="8793005" y="5779900"/>
            <a:ext cx="878189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400" b="1" dirty="0">
                <a:latin typeface="Pretendard" pitchFamily="34" charset="0"/>
                <a:cs typeface="Pretendard" pitchFamily="34" charset="0"/>
              </a:rPr>
              <a:t>·</a:t>
            </a:r>
            <a:r>
              <a:rPr lang="en-US" sz="2400" dirty="0">
                <a:solidFill>
                  <a:srgbClr val="787878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400" b="1" dirty="0" err="1"/>
              <a:t>F</a:t>
            </a:r>
            <a:r>
              <a:rPr lang="en-US" altLang="ko-KR" sz="2400" b="1" dirty="0" err="1"/>
              <a:t>ilp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/>
              <a:t>Vertical(</a:t>
            </a:r>
            <a:r>
              <a:rPr lang="ko-KR" altLang="en-US" sz="2000" dirty="0"/>
              <a:t>상하</a:t>
            </a:r>
            <a:r>
              <a:rPr lang="en-US" altLang="ko-KR" sz="2000" dirty="0"/>
              <a:t>),</a:t>
            </a:r>
            <a:r>
              <a:rPr lang="ko-KR" altLang="en-US" sz="2000" dirty="0"/>
              <a:t> </a:t>
            </a:r>
            <a:r>
              <a:rPr lang="en-US" altLang="ko-KR" sz="2000" dirty="0"/>
              <a:t>Horizontal(</a:t>
            </a:r>
            <a:r>
              <a:rPr lang="ko-KR" altLang="en-US" sz="2000" dirty="0"/>
              <a:t>좌우</a:t>
            </a:r>
            <a:r>
              <a:rPr lang="en-US" altLang="ko-KR" sz="2000" dirty="0"/>
              <a:t>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sz="24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400" b="1" dirty="0" err="1"/>
              <a:t>ColorJitter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/>
              <a:t>Brightness(</a:t>
            </a:r>
            <a:r>
              <a:rPr lang="ko-KR" altLang="en-US" sz="2000" dirty="0"/>
              <a:t>밝기</a:t>
            </a:r>
            <a:r>
              <a:rPr lang="en-US" altLang="ko-KR" sz="2000" dirty="0"/>
              <a:t>),</a:t>
            </a:r>
            <a:r>
              <a:rPr lang="ko-KR" altLang="en-US" sz="2000" dirty="0"/>
              <a:t> </a:t>
            </a:r>
            <a:r>
              <a:rPr lang="en-US" altLang="ko-KR" sz="2000" dirty="0"/>
              <a:t>contrast(</a:t>
            </a:r>
            <a:r>
              <a:rPr lang="ko-KR" altLang="en-US" sz="2000" dirty="0"/>
              <a:t>대비</a:t>
            </a:r>
            <a:r>
              <a:rPr lang="en-US" altLang="ko-KR" sz="2000" dirty="0"/>
              <a:t>),</a:t>
            </a:r>
            <a:r>
              <a:rPr lang="ko-KR" altLang="en-US" sz="2000" dirty="0"/>
              <a:t> </a:t>
            </a:r>
            <a:r>
              <a:rPr lang="en-US" altLang="ko-KR" sz="2000" dirty="0"/>
              <a:t>saturation(</a:t>
            </a:r>
            <a:r>
              <a:rPr lang="ko-KR" altLang="en-US" sz="2000" dirty="0"/>
              <a:t>채도</a:t>
            </a:r>
            <a:r>
              <a:rPr lang="en-US" altLang="ko-KR" sz="2000" dirty="0"/>
              <a:t>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sz="24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400" b="1" dirty="0" err="1"/>
              <a:t>RandomCrop</a:t>
            </a:r>
            <a:r>
              <a:rPr lang="en-US" altLang="ko-KR" sz="2000" b="1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자르기</a:t>
            </a:r>
            <a:r>
              <a:rPr lang="en-US" altLang="ko-KR" sz="2000" dirty="0"/>
              <a:t>)</a:t>
            </a:r>
            <a:endParaRPr lang="en-US" altLang="ko-KR" sz="2000" b="1" dirty="0"/>
          </a:p>
          <a:p>
            <a:pPr algn="l"/>
            <a:endParaRPr lang="en-US" altLang="ko-KR" sz="2000" b="1" dirty="0"/>
          </a:p>
          <a:p>
            <a:pPr algn="l"/>
            <a:r>
              <a:rPr lang="en-US" sz="24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400" b="1" dirty="0"/>
              <a:t>Noise</a:t>
            </a:r>
            <a:r>
              <a:rPr lang="en-US" altLang="ko-KR" sz="2000" dirty="0"/>
              <a:t>(</a:t>
            </a:r>
            <a:r>
              <a:rPr lang="ko-KR" altLang="en-US" sz="2000" dirty="0"/>
              <a:t>소음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 err="1"/>
              <a:t>GaussianNoise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MotionBlur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OpticalDistortion</a:t>
            </a:r>
            <a:endParaRPr lang="en-US" altLang="ko-KR" sz="2000" dirty="0"/>
          </a:p>
          <a:p>
            <a:pPr algn="l"/>
            <a:endParaRPr lang="en-US" altLang="ko-KR" sz="2000" dirty="0"/>
          </a:p>
          <a:p>
            <a:pPr algn="l"/>
            <a:r>
              <a:rPr lang="en-US" sz="24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sz="2400" b="1" dirty="0"/>
              <a:t>Nor</a:t>
            </a:r>
            <a:r>
              <a:rPr lang="en-US" altLang="ko-KR" sz="2400" b="1" dirty="0"/>
              <a:t>ma</a:t>
            </a:r>
            <a:r>
              <a:rPr lang="en-US" sz="2400" b="1" dirty="0"/>
              <a:t>lize</a:t>
            </a:r>
            <a:r>
              <a:rPr lang="en-US" altLang="ko-KR" sz="2000" dirty="0"/>
              <a:t>(</a:t>
            </a:r>
            <a:r>
              <a:rPr lang="ko-KR" altLang="en-US" sz="2000" dirty="0"/>
              <a:t>정규화</a:t>
            </a:r>
            <a:r>
              <a:rPr lang="en-US" altLang="ko-KR" sz="2000" dirty="0"/>
              <a:t>)</a:t>
            </a:r>
            <a:r>
              <a:rPr lang="en-US" sz="2000" b="1" dirty="0"/>
              <a:t> </a:t>
            </a:r>
            <a:r>
              <a:rPr lang="en-US" sz="2000" dirty="0"/>
              <a:t>– mean &amp; standard deviation for each channel</a:t>
            </a:r>
          </a:p>
        </p:txBody>
      </p:sp>
    </p:spTree>
    <p:extLst>
      <p:ext uri="{BB962C8B-B14F-4D97-AF65-F5344CB8AC3E}">
        <p14:creationId xmlns:p14="http://schemas.microsoft.com/office/powerpoint/2010/main" val="129234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65BE6-F3A8-F97B-2930-6172F3C44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F179FD4-5DCF-08C7-2D6A-68EE48B2978D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E241135-B421-46F7-0C3B-122798DF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9B83969-4117-7F2C-1FEF-F6323A2246CF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0311429-BA8D-7424-792E-4DC142C6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5F34B43D-70CD-334A-33E6-978BE5E4214A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37E2F7A-510B-0008-9199-38C1CDBBC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E642258-34AE-9EEE-9262-09029D07E4C0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ED7E23B2-5D66-1238-15AD-BDCBBF4A7B63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E85A8B81-3C0B-5849-43DE-C47F4F565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0C83C03-373F-B39F-25D9-63938C1E601B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927080F5-DCC5-8855-50D5-263A3E4D3922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263931D3-91FD-CEDA-D8B4-CC37D6312756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9189608-FF57-73B4-022F-09AF49C5913C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</a:t>
            </a:r>
            <a:r>
              <a:rPr lang="en-US" sz="5400" dirty="0" err="1">
                <a:solidFill>
                  <a:srgbClr val="595959"/>
                </a:solidFill>
                <a:latin typeface="SB AggroOTF Medium" pitchFamily="34" charset="0"/>
              </a:rPr>
              <a:t>DataSet</a:t>
            </a:r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, </a:t>
            </a:r>
            <a:r>
              <a:rPr lang="en-US" sz="5400" dirty="0" err="1">
                <a:solidFill>
                  <a:srgbClr val="595959"/>
                </a:solidFill>
                <a:latin typeface="SB AggroOTF Medium" pitchFamily="34" charset="0"/>
              </a:rPr>
              <a:t>DataLoader</a:t>
            </a:r>
            <a:endParaRPr lang="en-US" dirty="0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ADFEF92-7182-DBB7-C2FE-C9F2FE441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57" y="3327191"/>
            <a:ext cx="8213244" cy="4511332"/>
          </a:xfrm>
          <a:prstGeom prst="rect">
            <a:avLst/>
          </a:prstGeom>
        </p:spPr>
      </p:pic>
      <p:pic>
        <p:nvPicPr>
          <p:cNvPr id="11" name="Picture 10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FEC9ACE-8B94-19AB-F82A-3759352BDD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695" y="3344821"/>
            <a:ext cx="7772400" cy="3252102"/>
          </a:xfrm>
          <a:prstGeom prst="rect">
            <a:avLst/>
          </a:prstGeom>
        </p:spPr>
      </p:pic>
      <p:sp>
        <p:nvSpPr>
          <p:cNvPr id="12" name="Object 23">
            <a:extLst>
              <a:ext uri="{FF2B5EF4-FFF2-40B4-BE49-F238E27FC236}">
                <a16:creationId xmlns:a16="http://schemas.microsoft.com/office/drawing/2014/main" id="{07A93B71-A4A0-CCE2-5D11-D920C049A7AB}"/>
              </a:ext>
            </a:extLst>
          </p:cNvPr>
          <p:cNvSpPr txBox="1"/>
          <p:nvPr/>
        </p:nvSpPr>
        <p:spPr>
          <a:xfrm>
            <a:off x="9523810" y="6910421"/>
            <a:ext cx="878189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dirty="0"/>
              <a:t>Dataset Creation &amp; Labeling (Summer – 0, Winter – 1)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dirty="0"/>
              <a:t>Dataset Concatenation – Train &amp; Test</a:t>
            </a:r>
          </a:p>
          <a:p>
            <a:pPr algn="l"/>
            <a:endParaRPr lang="en-US" altLang="ko-KR" sz="2000" dirty="0"/>
          </a:p>
          <a:p>
            <a:pPr algn="l"/>
            <a:r>
              <a:rPr lang="en-US" sz="2000" b="1" dirty="0">
                <a:latin typeface="Pretendard" pitchFamily="34" charset="0"/>
                <a:cs typeface="Pretendard" pitchFamily="34" charset="0"/>
              </a:rPr>
              <a:t>· </a:t>
            </a:r>
            <a:r>
              <a:rPr lang="en-US" altLang="ko-KR" sz="2000" dirty="0"/>
              <a:t>Validation Set &amp; </a:t>
            </a:r>
            <a:r>
              <a:rPr lang="en-US" altLang="ko-KR" sz="2000" dirty="0" err="1"/>
              <a:t>DataLoader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0270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8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BF04A-7EA7-EE89-270B-9C97AFC0F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750356D9-5A96-7F95-4685-B23B2B882FEF}"/>
              </a:ext>
            </a:extLst>
          </p:cNvPr>
          <p:cNvGrpSpPr/>
          <p:nvPr/>
        </p:nvGrpSpPr>
        <p:grpSpPr>
          <a:xfrm>
            <a:off x="825805" y="861478"/>
            <a:ext cx="16634101" cy="8915112"/>
            <a:chOff x="825806" y="758621"/>
            <a:chExt cx="16634101" cy="891511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5CA3CC8-FBBB-F000-D670-E3FA4C855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06" y="758621"/>
              <a:ext cx="16634101" cy="891511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7DBDF03-2ED9-3980-F549-AA1BC03AD37E}"/>
              </a:ext>
            </a:extLst>
          </p:cNvPr>
          <p:cNvGrpSpPr/>
          <p:nvPr/>
        </p:nvGrpSpPr>
        <p:grpSpPr>
          <a:xfrm>
            <a:off x="516129" y="9216590"/>
            <a:ext cx="17253456" cy="560000"/>
            <a:chOff x="516129" y="9216590"/>
            <a:chExt cx="17253456" cy="56000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1FB1D1C-3DF0-BD3F-A413-1027F534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129" y="9216590"/>
              <a:ext cx="17253456" cy="560000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943A2B7F-A6D3-A58E-294F-4D718F80EE00}"/>
              </a:ext>
            </a:extLst>
          </p:cNvPr>
          <p:cNvGrpSpPr/>
          <p:nvPr/>
        </p:nvGrpSpPr>
        <p:grpSpPr>
          <a:xfrm>
            <a:off x="1047619" y="1703746"/>
            <a:ext cx="16190476" cy="7143"/>
            <a:chOff x="1047619" y="1703746"/>
            <a:chExt cx="16190476" cy="714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14B2C90B-8316-305F-655B-09A347C46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619" y="1703746"/>
              <a:ext cx="16190476" cy="7143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B864A0C-CD6C-0132-3CC3-80604F2B1497}"/>
              </a:ext>
            </a:extLst>
          </p:cNvPr>
          <p:cNvGrpSpPr/>
          <p:nvPr/>
        </p:nvGrpSpPr>
        <p:grpSpPr>
          <a:xfrm>
            <a:off x="8761629" y="1326365"/>
            <a:ext cx="762456" cy="761905"/>
            <a:chOff x="8761629" y="1326365"/>
            <a:chExt cx="762456" cy="761905"/>
          </a:xfrm>
        </p:grpSpPr>
        <p:grpSp>
          <p:nvGrpSpPr>
            <p:cNvPr id="1005" name="그룹 1005">
              <a:extLst>
                <a:ext uri="{FF2B5EF4-FFF2-40B4-BE49-F238E27FC236}">
                  <a16:creationId xmlns:a16="http://schemas.microsoft.com/office/drawing/2014/main" id="{450D87EB-EA8A-1D5F-1AE8-9E0F143B65A4}"/>
                </a:ext>
              </a:extLst>
            </p:cNvPr>
            <p:cNvGrpSpPr/>
            <p:nvPr/>
          </p:nvGrpSpPr>
          <p:grpSpPr>
            <a:xfrm>
              <a:off x="8761905" y="1326365"/>
              <a:ext cx="761905" cy="761905"/>
              <a:chOff x="8761905" y="1326365"/>
              <a:chExt cx="761905" cy="761905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208E90AC-D6FE-80FF-BC76-F1E7DC506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1905" y="1326365"/>
                <a:ext cx="761905" cy="761905"/>
              </a:xfrm>
              <a:prstGeom prst="rect">
                <a:avLst/>
              </a:prstGeom>
            </p:spPr>
          </p:pic>
        </p:grp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B991B60-3327-B7B0-A244-40D9F85DF3F4}"/>
                </a:ext>
              </a:extLst>
            </p:cNvPr>
            <p:cNvSpPr txBox="1"/>
            <p:nvPr/>
          </p:nvSpPr>
          <p:spPr>
            <a:xfrm>
              <a:off x="8761629" y="1492743"/>
              <a:ext cx="76245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595959"/>
                  </a:solidFill>
                  <a:latin typeface="Pretendard SemiBold" pitchFamily="34" charset="0"/>
                </a:rPr>
                <a:t>4</a:t>
              </a:r>
              <a:endParaRPr lang="en-US" dirty="0"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1D2A2503-C725-3AEC-3A3C-83EF6C875F4E}"/>
              </a:ext>
            </a:extLst>
          </p:cNvPr>
          <p:cNvSpPr txBox="1"/>
          <p:nvPr/>
        </p:nvSpPr>
        <p:spPr>
          <a:xfrm>
            <a:off x="12943936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Presentation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62EC616-D2A9-5E82-C0D3-1B777614DEF4}"/>
              </a:ext>
            </a:extLst>
          </p:cNvPr>
          <p:cNvSpPr txBox="1"/>
          <p:nvPr/>
        </p:nvSpPr>
        <p:spPr>
          <a:xfrm>
            <a:off x="1186571" y="1208495"/>
            <a:ext cx="4173619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kern="0" spc="100" dirty="0">
                <a:solidFill>
                  <a:srgbClr val="595959"/>
                </a:solidFill>
                <a:latin typeface="Pretendard" pitchFamily="34" charset="0"/>
                <a:cs typeface="Pretendard" pitchFamily="34" charset="0"/>
              </a:rPr>
              <a:t>Miri Company</a:t>
            </a:r>
            <a:endParaRPr lang="en-US" dirty="0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1CF862B-2A49-412B-F326-3A7D6BF008CE}"/>
              </a:ext>
            </a:extLst>
          </p:cNvPr>
          <p:cNvSpPr txBox="1"/>
          <p:nvPr/>
        </p:nvSpPr>
        <p:spPr>
          <a:xfrm>
            <a:off x="2396316" y="2019300"/>
            <a:ext cx="134930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595959"/>
                </a:solidFill>
                <a:latin typeface="SB AggroOTF Medium" pitchFamily="34" charset="0"/>
              </a:rPr>
              <a:t>CNN Model – </a:t>
            </a:r>
            <a:r>
              <a:rPr lang="en-US" sz="5400" dirty="0" err="1">
                <a:solidFill>
                  <a:srgbClr val="595959"/>
                </a:solidFill>
                <a:latin typeface="SB AggroOTF Medium" pitchFamily="34" charset="0"/>
              </a:rPr>
              <a:t>ResNet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EB682-1388-350F-121D-E29F64B2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65219"/>
            <a:ext cx="8082491" cy="438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8B77C-91EA-AC83-25E8-0CFF6873A228}"/>
              </a:ext>
            </a:extLst>
          </p:cNvPr>
          <p:cNvSpPr txBox="1"/>
          <p:nvPr/>
        </p:nvSpPr>
        <p:spPr>
          <a:xfrm>
            <a:off x="8763000" y="3534370"/>
            <a:ext cx="915216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Degradation Problem</a:t>
            </a:r>
            <a:r>
              <a:rPr lang="en-US" sz="2000" dirty="0">
                <a:latin typeface="Pretendard" pitchFamily="34" charset="0"/>
                <a:cs typeface="Pretendard" pitchFamily="34" charset="0"/>
              </a:rPr>
              <a:t>: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800" dirty="0" err="1">
                <a:latin typeface="Pretendard" pitchFamily="34" charset="0"/>
                <a:cs typeface="Pretendard" pitchFamily="34" charset="0"/>
              </a:rPr>
              <a:t>Network가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800" dirty="0" err="1">
                <a:latin typeface="Pretendard" pitchFamily="34" charset="0"/>
                <a:cs typeface="Pretendard" pitchFamily="34" charset="0"/>
              </a:rPr>
              <a:t>깊어질수록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t</a:t>
            </a:r>
            <a:r>
              <a:rPr lang="en-KR" altLang="ko-KR" dirty="0">
                <a:latin typeface="Pretendard" pitchFamily="34" charset="0"/>
                <a:cs typeface="Pretendard" pitchFamily="34" charset="0"/>
              </a:rPr>
              <a:t>rain &amp; test error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가 커지는 문제</a:t>
            </a:r>
            <a:endParaRPr lang="en-US" altLang="ko-KR" dirty="0">
              <a:latin typeface="Pretendard" pitchFamily="34" charset="0"/>
              <a:cs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</a:t>
            </a:r>
            <a:r>
              <a:rPr lang="ko-KR" altLang="en-US" sz="20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2000" b="1" dirty="0">
                <a:latin typeface="Pretendard" pitchFamily="34" charset="0"/>
                <a:cs typeface="Pretendard" pitchFamily="34" charset="0"/>
              </a:rPr>
              <a:t>Residual Learning</a:t>
            </a:r>
            <a:r>
              <a:rPr lang="en-US" altLang="ko-KR" sz="2000" dirty="0">
                <a:latin typeface="Pretendard" pitchFamily="34" charset="0"/>
                <a:cs typeface="Pretendard" pitchFamily="34" charset="0"/>
              </a:rPr>
              <a:t>: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H(x) = F(x) + x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로 최종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Output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을 구성하고 </a:t>
            </a:r>
            <a:r>
              <a:rPr lang="en-US" altLang="ko-KR" dirty="0">
                <a:latin typeface="Pretendard" pitchFamily="34" charset="0"/>
                <a:cs typeface="Pretendard" pitchFamily="34" charset="0"/>
              </a:rPr>
              <a:t>F(x) = H(x) – x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가 된다</a:t>
            </a:r>
            <a:endParaRPr lang="en-US" altLang="ko-KR" dirty="0">
              <a:latin typeface="Pretendard" pitchFamily="34" charset="0"/>
              <a:cs typeface="Pretendard" pitchFamily="34" charset="0"/>
            </a:endParaRPr>
          </a:p>
          <a:p>
            <a:endParaRPr lang="en-US" altLang="ko-KR" dirty="0">
              <a:latin typeface="Pretendard" pitchFamily="34" charset="0"/>
            </a:endParaRPr>
          </a:p>
          <a:p>
            <a:r>
              <a:rPr lang="ko-KR" altLang="en-US" dirty="0">
                <a:latin typeface="Pretendard" pitchFamily="34" charset="0"/>
              </a:rPr>
              <a:t>이를 </a:t>
            </a:r>
            <a:r>
              <a:rPr lang="en-US" altLang="ko-KR" dirty="0">
                <a:latin typeface="Pretendard" pitchFamily="34" charset="0"/>
              </a:rPr>
              <a:t>Residual</a:t>
            </a:r>
            <a:r>
              <a:rPr lang="ko-KR" altLang="en-US" dirty="0">
                <a:latin typeface="Pretendard" pitchFamily="34" charset="0"/>
              </a:rPr>
              <a:t> 이라 하며 결국 </a:t>
            </a:r>
            <a:r>
              <a:rPr lang="en-US" altLang="ko-KR" dirty="0">
                <a:latin typeface="Pretendard" pitchFamily="34" charset="0"/>
              </a:rPr>
              <a:t>x</a:t>
            </a:r>
            <a:r>
              <a:rPr lang="ko-KR" altLang="en-US" dirty="0">
                <a:latin typeface="Pretendard" pitchFamily="34" charset="0"/>
              </a:rPr>
              <a:t>는 학습대상이 아니므로 </a:t>
            </a:r>
            <a:r>
              <a:rPr lang="en-US" altLang="ko-KR" dirty="0">
                <a:latin typeface="Pretendard" pitchFamily="34" charset="0"/>
              </a:rPr>
              <a:t>Residual</a:t>
            </a:r>
            <a:r>
              <a:rPr lang="ko-KR" altLang="en-US" dirty="0">
                <a:latin typeface="Pretendard" pitchFamily="34" charset="0"/>
              </a:rPr>
              <a:t>을 학습</a:t>
            </a:r>
            <a:endParaRPr lang="en-US" altLang="ko-KR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r>
              <a:rPr lang="en-US" dirty="0">
                <a:latin typeface="Pretendard" pitchFamily="34" charset="0"/>
              </a:rPr>
              <a:t> </a:t>
            </a:r>
          </a:p>
          <a:p>
            <a:endParaRPr lang="en-US" dirty="0">
              <a:latin typeface="Pretendard" pitchFamily="34" charset="0"/>
            </a:endParaRPr>
          </a:p>
          <a:p>
            <a:r>
              <a:rPr lang="en-US" sz="2000" b="1" dirty="0">
                <a:latin typeface="Pretendard" pitchFamily="34" charset="0"/>
                <a:cs typeface="Pretendard" pitchFamily="34" charset="0"/>
              </a:rPr>
              <a:t>· Skip Connection:</a:t>
            </a:r>
            <a:r>
              <a:rPr lang="en-US" sz="1800" b="1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1800" dirty="0">
                <a:latin typeface="Pretendard" pitchFamily="34" charset="0"/>
                <a:cs typeface="Pretendard" pitchFamily="34" charset="0"/>
              </a:rPr>
              <a:t>Residual</a:t>
            </a:r>
            <a:r>
              <a:rPr lang="ko-KR" altLang="en-US" dirty="0">
                <a:latin typeface="Pretendard" pitchFamily="34" charset="0"/>
                <a:cs typeface="Pretendard" pitchFamily="34" charset="0"/>
              </a:rPr>
              <a:t>이</a:t>
            </a:r>
            <a:r>
              <a:rPr lang="en-US" sz="1800" dirty="0">
                <a:latin typeface="Pretendard" pitchFamily="34" charset="0"/>
                <a:cs typeface="Pretendard" pitchFamily="34" charset="0"/>
              </a:rPr>
              <a:t> </a:t>
            </a:r>
            <a:r>
              <a:rPr lang="en-US" altLang="ko-KR" sz="1800" dirty="0">
                <a:latin typeface="Pretendard" pitchFamily="34" charset="0"/>
                <a:cs typeface="Pretendard" pitchFamily="34" charset="0"/>
              </a:rPr>
              <a:t>0 </a:t>
            </a:r>
            <a:r>
              <a:rPr lang="ko-KR" altLang="en-US" sz="1800" dirty="0">
                <a:latin typeface="Pretendard" pitchFamily="34" charset="0"/>
                <a:cs typeface="Pretendard" pitchFamily="34" charset="0"/>
              </a:rPr>
              <a:t>되도록 학습</a:t>
            </a:r>
            <a:r>
              <a:rPr lang="en-US" altLang="ko-KR" sz="1800" dirty="0">
                <a:latin typeface="Pretendard" pitchFamily="34" charset="0"/>
                <a:cs typeface="Pretendard" pitchFamily="34" charset="0"/>
              </a:rPr>
              <a:t>, </a:t>
            </a:r>
            <a:r>
              <a:rPr lang="en-US" dirty="0" err="1">
                <a:latin typeface="Pretendard" pitchFamily="34" charset="0"/>
              </a:rPr>
              <a:t>미분을</a:t>
            </a:r>
            <a:r>
              <a:rPr lang="en-US" dirty="0">
                <a:latin typeface="Pretendard" pitchFamily="34" charset="0"/>
              </a:rPr>
              <a:t> </a:t>
            </a:r>
            <a:r>
              <a:rPr lang="en-US" dirty="0" err="1">
                <a:latin typeface="Pretendard" pitchFamily="34" charset="0"/>
              </a:rPr>
              <a:t>할</a:t>
            </a:r>
            <a:r>
              <a:rPr lang="en-US" dirty="0">
                <a:latin typeface="Pretendard" pitchFamily="34" charset="0"/>
              </a:rPr>
              <a:t> </a:t>
            </a:r>
            <a:r>
              <a:rPr lang="en-US" dirty="0" err="1">
                <a:latin typeface="Pretendard" pitchFamily="34" charset="0"/>
              </a:rPr>
              <a:t>때</a:t>
            </a:r>
            <a:r>
              <a:rPr lang="en-US" dirty="0">
                <a:latin typeface="Pretendard" pitchFamily="34" charset="0"/>
              </a:rPr>
              <a:t> </a:t>
            </a:r>
            <a:r>
              <a:rPr lang="en-US" altLang="ko-KR" dirty="0">
                <a:latin typeface="Pretendard" pitchFamily="34" charset="0"/>
              </a:rPr>
              <a:t>F(x) = 0</a:t>
            </a:r>
            <a:r>
              <a:rPr lang="ko-KR" altLang="en-US" dirty="0">
                <a:latin typeface="Pretendard" pitchFamily="34" charset="0"/>
              </a:rPr>
              <a:t> </a:t>
            </a:r>
            <a:r>
              <a:rPr lang="ko-KR" altLang="en-US" dirty="0" err="1">
                <a:latin typeface="Pretendard" pitchFamily="34" charset="0"/>
              </a:rPr>
              <a:t>으로</a:t>
            </a:r>
            <a:r>
              <a:rPr lang="ko-KR" altLang="en-US" dirty="0">
                <a:latin typeface="Pretendard" pitchFamily="34" charset="0"/>
              </a:rPr>
              <a:t> 소실 되더라도</a:t>
            </a:r>
            <a:r>
              <a:rPr lang="en-US" altLang="ko-KR" dirty="0">
                <a:latin typeface="Pretendard" pitchFamily="34" charset="0"/>
              </a:rPr>
              <a:t>,</a:t>
            </a:r>
          </a:p>
          <a:p>
            <a:endParaRPr lang="en-US" altLang="ko-KR" dirty="0">
              <a:latin typeface="Pretendard" pitchFamily="34" charset="0"/>
            </a:endParaRPr>
          </a:p>
          <a:p>
            <a:r>
              <a:rPr lang="en-US" altLang="ko-KR" dirty="0">
                <a:latin typeface="Pretendard" pitchFamily="34" charset="0"/>
              </a:rPr>
              <a:t>H(x) = 0 + x </a:t>
            </a:r>
            <a:r>
              <a:rPr lang="ko-KR" altLang="en-US" dirty="0">
                <a:latin typeface="Pretendard" pitchFamily="34" charset="0"/>
              </a:rPr>
              <a:t>에서의 </a:t>
            </a:r>
            <a:r>
              <a:rPr lang="en-US" altLang="ko-KR" dirty="0">
                <a:latin typeface="Pretendard" pitchFamily="34" charset="0"/>
              </a:rPr>
              <a:t>1</a:t>
            </a:r>
            <a:r>
              <a:rPr lang="ko-KR" altLang="en-US" dirty="0">
                <a:latin typeface="Pretendard" pitchFamily="34" charset="0"/>
              </a:rPr>
              <a:t>로 </a:t>
            </a:r>
            <a:r>
              <a:rPr lang="en-US" altLang="ko-KR" dirty="0">
                <a:latin typeface="Pretendard" pitchFamily="34" charset="0"/>
              </a:rPr>
              <a:t>gradient descent </a:t>
            </a:r>
            <a:r>
              <a:rPr lang="ko-KR" altLang="en-US" dirty="0">
                <a:latin typeface="Pretendard" pitchFamily="34" charset="0"/>
              </a:rPr>
              <a:t>문제를 해결 </a:t>
            </a:r>
            <a:r>
              <a:rPr lang="en-US" altLang="ko-KR" dirty="0">
                <a:latin typeface="Pretendard" pitchFamily="34" charset="0"/>
              </a:rPr>
              <a:t>&amp; ‘+’ Low Computational Problem</a:t>
            </a:r>
            <a:endParaRPr lang="en-US" dirty="0">
              <a:latin typeface="Pretendard" pitchFamily="34" charset="0"/>
            </a:endParaRPr>
          </a:p>
          <a:p>
            <a:endParaRPr lang="en-US" dirty="0">
              <a:latin typeface="Pretendard" pitchFamily="34" charset="0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6343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1752</Words>
  <Application>Microsoft Macintosh PowerPoint</Application>
  <PresentationFormat>Custom</PresentationFormat>
  <Paragraphs>441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Inter</vt:lpstr>
      <vt:lpstr>Pretendard</vt:lpstr>
      <vt:lpstr>Pretendard SemiBold</vt:lpstr>
      <vt:lpstr>SB AggroOTF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김재원[ 학부재학 / 반도체공학과 ]</cp:lastModifiedBy>
  <cp:revision>234</cp:revision>
  <dcterms:created xsi:type="dcterms:W3CDTF">2024-01-15T23:08:48Z</dcterms:created>
  <dcterms:modified xsi:type="dcterms:W3CDTF">2024-02-19T23:36:33Z</dcterms:modified>
</cp:coreProperties>
</file>